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1" r:id="rId3"/>
    <p:sldId id="273" r:id="rId4"/>
    <p:sldId id="274" r:id="rId5"/>
    <p:sldId id="275" r:id="rId6"/>
    <p:sldId id="276" r:id="rId7"/>
    <p:sldId id="277" r:id="rId8"/>
    <p:sldId id="288" r:id="rId9"/>
    <p:sldId id="279" r:id="rId10"/>
    <p:sldId id="280" r:id="rId11"/>
    <p:sldId id="281" r:id="rId12"/>
    <p:sldId id="282" r:id="rId13"/>
    <p:sldId id="285" r:id="rId14"/>
    <p:sldId id="286" r:id="rId15"/>
    <p:sldId id="287" r:id="rId1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3A2CEC-DC13-44F7-854F-DD4F977E4FD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zh-TW" altLang="en-US"/>
        </a:p>
      </dgm:t>
    </dgm:pt>
    <dgm:pt modelId="{4FC20508-9BEB-4560-8D11-52DD048E010B}">
      <dgm:prSet phldrT="[文字]"/>
      <dgm:spPr/>
      <dgm:t>
        <a:bodyPr/>
        <a:lstStyle/>
        <a:p>
          <a:endParaRPr lang="zh-TW" altLang="en-US" dirty="0"/>
        </a:p>
      </dgm:t>
    </dgm:pt>
    <dgm:pt modelId="{59212DDF-F4F4-4648-B562-AC66A78418AF}" type="parTrans" cxnId="{F11146FF-314A-4B51-8109-8D78B34F3DD7}">
      <dgm:prSet/>
      <dgm:spPr/>
      <dgm:t>
        <a:bodyPr/>
        <a:lstStyle/>
        <a:p>
          <a:endParaRPr lang="zh-TW" altLang="en-US"/>
        </a:p>
      </dgm:t>
    </dgm:pt>
    <dgm:pt modelId="{D8B624F4-20E6-459F-BB84-5CFCC092065B}" type="sibTrans" cxnId="{F11146FF-314A-4B51-8109-8D78B34F3DD7}">
      <dgm:prSet/>
      <dgm:spPr/>
      <dgm:t>
        <a:bodyPr/>
        <a:lstStyle/>
        <a:p>
          <a:endParaRPr lang="zh-TW" altLang="en-US"/>
        </a:p>
      </dgm:t>
    </dgm:pt>
    <dgm:pt modelId="{6EB6B503-C261-4805-987D-ACEFD9A572DB}">
      <dgm:prSet/>
      <dgm:spPr/>
      <dgm:t>
        <a:bodyPr/>
        <a:lstStyle/>
        <a:p>
          <a:r>
            <a:rPr lang="zh-TW" altLang="zh-TW" dirty="0" smtClean="0"/>
            <a:t>繳多、領少、晚退休</a:t>
          </a:r>
          <a:endParaRPr lang="zh-TW" altLang="en-US" dirty="0"/>
        </a:p>
      </dgm:t>
    </dgm:pt>
    <dgm:pt modelId="{B8BA84F3-02FA-4FD1-A0E0-8E8A58F7647B}" type="parTrans" cxnId="{63619254-D091-429E-B166-FBA37BBA9E38}">
      <dgm:prSet/>
      <dgm:spPr/>
      <dgm:t>
        <a:bodyPr/>
        <a:lstStyle/>
        <a:p>
          <a:endParaRPr lang="zh-TW" altLang="en-US"/>
        </a:p>
      </dgm:t>
    </dgm:pt>
    <dgm:pt modelId="{19D38F2B-C8C6-449D-89F2-A70279248F33}" type="sibTrans" cxnId="{63619254-D091-429E-B166-FBA37BBA9E38}">
      <dgm:prSet/>
      <dgm:spPr/>
      <dgm:t>
        <a:bodyPr/>
        <a:lstStyle/>
        <a:p>
          <a:endParaRPr lang="zh-TW" altLang="en-US"/>
        </a:p>
      </dgm:t>
    </dgm:pt>
    <dgm:pt modelId="{2E1553A0-88CA-45A7-AAE4-C162AC0C6098}">
      <dgm:prSet/>
      <dgm:spPr/>
      <dgm:t>
        <a:bodyPr/>
        <a:lstStyle/>
        <a:p>
          <a:r>
            <a:rPr lang="zh-TW" altLang="zh-TW" dirty="0" smtClean="0">
              <a:solidFill>
                <a:srgbClr val="FF0000"/>
              </a:solidFill>
            </a:rPr>
            <a:t>調整基金</a:t>
          </a:r>
          <a:r>
            <a:rPr lang="zh-TW" altLang="en-US" dirty="0" smtClean="0">
              <a:solidFill>
                <a:srgbClr val="FF0000"/>
              </a:solidFill>
            </a:rPr>
            <a:t>收入和支出</a:t>
          </a:r>
          <a:endParaRPr lang="zh-TW" altLang="en-US" dirty="0"/>
        </a:p>
      </dgm:t>
    </dgm:pt>
    <dgm:pt modelId="{262EC849-0920-4B80-B956-73A0A37E2276}" type="parTrans" cxnId="{FCED06D8-E316-4B73-A50D-DADB79967A1C}">
      <dgm:prSet/>
      <dgm:spPr/>
      <dgm:t>
        <a:bodyPr/>
        <a:lstStyle/>
        <a:p>
          <a:endParaRPr lang="zh-TW" altLang="en-US"/>
        </a:p>
      </dgm:t>
    </dgm:pt>
    <dgm:pt modelId="{9974EC91-16BC-42B0-AD2F-ABAF97C46732}" type="sibTrans" cxnId="{FCED06D8-E316-4B73-A50D-DADB79967A1C}">
      <dgm:prSet/>
      <dgm:spPr/>
      <dgm:t>
        <a:bodyPr/>
        <a:lstStyle/>
        <a:p>
          <a:endParaRPr lang="zh-TW" altLang="en-US"/>
        </a:p>
      </dgm:t>
    </dgm:pt>
    <dgm:pt modelId="{6E2CCF67-5657-44B1-8727-019BBE6E375D}">
      <dgm:prSet/>
      <dgm:spPr/>
      <dgm:t>
        <a:bodyPr/>
        <a:lstStyle/>
        <a:p>
          <a:r>
            <a:rPr lang="zh-TW" altLang="en-US" dirty="0" smtClean="0"/>
            <a:t>調整</a:t>
          </a:r>
          <a:r>
            <a:rPr lang="zh-TW" altLang="en-US" dirty="0" smtClean="0">
              <a:solidFill>
                <a:srgbClr val="FF0000"/>
              </a:solidFill>
            </a:rPr>
            <a:t>政府角色和負擔</a:t>
          </a:r>
          <a:endParaRPr lang="zh-TW" altLang="en-US" dirty="0"/>
        </a:p>
      </dgm:t>
    </dgm:pt>
    <dgm:pt modelId="{097754E9-E5D2-4539-85A7-390A025916DF}" type="parTrans" cxnId="{7B09A471-DB6F-45B9-9BAA-5A5A659D1A0F}">
      <dgm:prSet/>
      <dgm:spPr/>
      <dgm:t>
        <a:bodyPr/>
        <a:lstStyle/>
        <a:p>
          <a:endParaRPr lang="zh-TW" altLang="en-US"/>
        </a:p>
      </dgm:t>
    </dgm:pt>
    <dgm:pt modelId="{3103A171-4CC1-4D78-BEC4-B42270B2C1DD}" type="sibTrans" cxnId="{7B09A471-DB6F-45B9-9BAA-5A5A659D1A0F}">
      <dgm:prSet/>
      <dgm:spPr/>
      <dgm:t>
        <a:bodyPr/>
        <a:lstStyle/>
        <a:p>
          <a:endParaRPr lang="zh-TW" altLang="en-US"/>
        </a:p>
      </dgm:t>
    </dgm:pt>
    <dgm:pt modelId="{067F53D9-793D-4F39-914C-3B157F1FEB19}">
      <dgm:prSet/>
      <dgm:spPr/>
      <dgm:t>
        <a:bodyPr/>
        <a:lstStyle/>
        <a:p>
          <a:r>
            <a:rPr lang="zh-TW" altLang="en-US" dirty="0" smtClean="0"/>
            <a:t>提</a:t>
          </a:r>
          <a:r>
            <a:rPr lang="zh-TW" altLang="zh-TW" dirty="0" smtClean="0"/>
            <a:t>高</a:t>
          </a:r>
          <a:r>
            <a:rPr lang="zh-TW" altLang="zh-TW" dirty="0" smtClean="0">
              <a:solidFill>
                <a:srgbClr val="FF0000"/>
              </a:solidFill>
            </a:rPr>
            <a:t>請領門檻</a:t>
          </a:r>
          <a:r>
            <a:rPr lang="zh-TW" altLang="en-US" dirty="0" smtClean="0"/>
            <a:t>、</a:t>
          </a:r>
          <a:r>
            <a:rPr lang="zh-TW" altLang="zh-TW" dirty="0" smtClean="0">
              <a:solidFill>
                <a:srgbClr val="FF0000"/>
              </a:solidFill>
            </a:rPr>
            <a:t>延後退休</a:t>
          </a:r>
          <a:r>
            <a:rPr lang="zh-TW" altLang="zh-TW" dirty="0" smtClean="0"/>
            <a:t>年齡</a:t>
          </a:r>
          <a:endParaRPr lang="zh-TW" altLang="en-US" dirty="0"/>
        </a:p>
      </dgm:t>
    </dgm:pt>
    <dgm:pt modelId="{96909F44-3790-4FB3-9FD7-33DA5A6BF5D7}" type="parTrans" cxnId="{759AE339-2C95-499F-8B88-56DD68865EB6}">
      <dgm:prSet/>
      <dgm:spPr/>
      <dgm:t>
        <a:bodyPr/>
        <a:lstStyle/>
        <a:p>
          <a:endParaRPr lang="zh-TW" altLang="en-US"/>
        </a:p>
      </dgm:t>
    </dgm:pt>
    <dgm:pt modelId="{A2FA9ED3-FC9F-4AA5-86D6-158A3C0EED7C}" type="sibTrans" cxnId="{759AE339-2C95-499F-8B88-56DD68865EB6}">
      <dgm:prSet/>
      <dgm:spPr/>
      <dgm:t>
        <a:bodyPr/>
        <a:lstStyle/>
        <a:p>
          <a:endParaRPr lang="zh-TW" altLang="en-US"/>
        </a:p>
      </dgm:t>
    </dgm:pt>
    <dgm:pt modelId="{C9FD7E06-EA58-471A-B224-86E5AC58AE50}" type="pres">
      <dgm:prSet presAssocID="{9E3A2CEC-DC13-44F7-854F-DD4F977E4FD8}" presName="hierChild1" presStyleCnt="0">
        <dgm:presLayoutVars>
          <dgm:chPref val="1"/>
          <dgm:dir/>
          <dgm:animOne val="branch"/>
          <dgm:animLvl val="lvl"/>
          <dgm:resizeHandles/>
        </dgm:presLayoutVars>
      </dgm:prSet>
      <dgm:spPr/>
      <dgm:t>
        <a:bodyPr/>
        <a:lstStyle/>
        <a:p>
          <a:endParaRPr lang="zh-TW" altLang="en-US"/>
        </a:p>
      </dgm:t>
    </dgm:pt>
    <dgm:pt modelId="{EFD0D467-A1FD-4D92-90A3-0D538FDAACF6}" type="pres">
      <dgm:prSet presAssocID="{4FC20508-9BEB-4560-8D11-52DD048E010B}" presName="hierRoot1" presStyleCnt="0"/>
      <dgm:spPr/>
    </dgm:pt>
    <dgm:pt modelId="{55CF4FCC-FD6F-4118-B793-B98EF1C92643}" type="pres">
      <dgm:prSet presAssocID="{4FC20508-9BEB-4560-8D11-52DD048E010B}" presName="composite" presStyleCnt="0"/>
      <dgm:spPr/>
    </dgm:pt>
    <dgm:pt modelId="{26D559E3-E0F1-4AFA-B758-493AA334C48B}" type="pres">
      <dgm:prSet presAssocID="{4FC20508-9BEB-4560-8D11-52DD048E010B}" presName="background" presStyleLbl="node0" presStyleIdx="0" presStyleCnt="2"/>
      <dgm:spPr/>
    </dgm:pt>
    <dgm:pt modelId="{DF3ACF14-DD27-4FA0-9918-5CC74F57E499}" type="pres">
      <dgm:prSet presAssocID="{4FC20508-9BEB-4560-8D11-52DD048E010B}" presName="text" presStyleLbl="fgAcc0" presStyleIdx="0" presStyleCnt="2">
        <dgm:presLayoutVars>
          <dgm:chPref val="3"/>
        </dgm:presLayoutVars>
      </dgm:prSet>
      <dgm:spPr/>
      <dgm:t>
        <a:bodyPr/>
        <a:lstStyle/>
        <a:p>
          <a:endParaRPr lang="zh-TW" altLang="en-US"/>
        </a:p>
      </dgm:t>
    </dgm:pt>
    <dgm:pt modelId="{3522AF7A-BA79-48A5-BA37-C54F0EC3AA17}" type="pres">
      <dgm:prSet presAssocID="{4FC20508-9BEB-4560-8D11-52DD048E010B}" presName="hierChild2" presStyleCnt="0"/>
      <dgm:spPr/>
    </dgm:pt>
    <dgm:pt modelId="{C99BB094-43EC-49FC-A846-CCEBAEC4F15F}" type="pres">
      <dgm:prSet presAssocID="{96909F44-3790-4FB3-9FD7-33DA5A6BF5D7}" presName="Name10" presStyleLbl="parChTrans1D2" presStyleIdx="0" presStyleCnt="3"/>
      <dgm:spPr/>
      <dgm:t>
        <a:bodyPr/>
        <a:lstStyle/>
        <a:p>
          <a:endParaRPr lang="zh-TW" altLang="en-US"/>
        </a:p>
      </dgm:t>
    </dgm:pt>
    <dgm:pt modelId="{34FE24D8-751B-44F2-B468-0B0583BA488E}" type="pres">
      <dgm:prSet presAssocID="{067F53D9-793D-4F39-914C-3B157F1FEB19}" presName="hierRoot2" presStyleCnt="0"/>
      <dgm:spPr/>
    </dgm:pt>
    <dgm:pt modelId="{14E619F5-523A-4F70-B28A-5D5F343952DB}" type="pres">
      <dgm:prSet presAssocID="{067F53D9-793D-4F39-914C-3B157F1FEB19}" presName="composite2" presStyleCnt="0"/>
      <dgm:spPr/>
    </dgm:pt>
    <dgm:pt modelId="{68466D04-C49A-4424-A1F8-FAB06DF125E6}" type="pres">
      <dgm:prSet presAssocID="{067F53D9-793D-4F39-914C-3B157F1FEB19}" presName="background2" presStyleLbl="node2" presStyleIdx="0" presStyleCnt="3"/>
      <dgm:spPr/>
    </dgm:pt>
    <dgm:pt modelId="{3A6B7929-A49E-47DB-8721-C5D2CAA13DE6}" type="pres">
      <dgm:prSet presAssocID="{067F53D9-793D-4F39-914C-3B157F1FEB19}" presName="text2" presStyleLbl="fgAcc2" presStyleIdx="0" presStyleCnt="3">
        <dgm:presLayoutVars>
          <dgm:chPref val="3"/>
        </dgm:presLayoutVars>
      </dgm:prSet>
      <dgm:spPr/>
      <dgm:t>
        <a:bodyPr/>
        <a:lstStyle/>
        <a:p>
          <a:endParaRPr lang="zh-TW" altLang="en-US"/>
        </a:p>
      </dgm:t>
    </dgm:pt>
    <dgm:pt modelId="{A055332C-79C8-41B2-AF3E-F3FCBA0EAC9C}" type="pres">
      <dgm:prSet presAssocID="{067F53D9-793D-4F39-914C-3B157F1FEB19}" presName="hierChild3" presStyleCnt="0"/>
      <dgm:spPr/>
    </dgm:pt>
    <dgm:pt modelId="{F983D7D4-121E-428A-81B5-6576BEB05130}" type="pres">
      <dgm:prSet presAssocID="{097754E9-E5D2-4539-85A7-390A025916DF}" presName="Name10" presStyleLbl="parChTrans1D2" presStyleIdx="1" presStyleCnt="3"/>
      <dgm:spPr/>
      <dgm:t>
        <a:bodyPr/>
        <a:lstStyle/>
        <a:p>
          <a:endParaRPr lang="zh-TW" altLang="en-US"/>
        </a:p>
      </dgm:t>
    </dgm:pt>
    <dgm:pt modelId="{1E19FD30-CE0E-4D2A-9355-54ADC4E7438F}" type="pres">
      <dgm:prSet presAssocID="{6E2CCF67-5657-44B1-8727-019BBE6E375D}" presName="hierRoot2" presStyleCnt="0"/>
      <dgm:spPr/>
    </dgm:pt>
    <dgm:pt modelId="{A0225D1E-E11D-4F14-91A2-4509E7491796}" type="pres">
      <dgm:prSet presAssocID="{6E2CCF67-5657-44B1-8727-019BBE6E375D}" presName="composite2" presStyleCnt="0"/>
      <dgm:spPr/>
    </dgm:pt>
    <dgm:pt modelId="{EE8A8E76-7DB7-403C-8036-D024945B9F31}" type="pres">
      <dgm:prSet presAssocID="{6E2CCF67-5657-44B1-8727-019BBE6E375D}" presName="background2" presStyleLbl="node2" presStyleIdx="1" presStyleCnt="3"/>
      <dgm:spPr/>
    </dgm:pt>
    <dgm:pt modelId="{4B44EF36-F26E-41E7-8AA8-FA529E78E77B}" type="pres">
      <dgm:prSet presAssocID="{6E2CCF67-5657-44B1-8727-019BBE6E375D}" presName="text2" presStyleLbl="fgAcc2" presStyleIdx="1" presStyleCnt="3">
        <dgm:presLayoutVars>
          <dgm:chPref val="3"/>
        </dgm:presLayoutVars>
      </dgm:prSet>
      <dgm:spPr/>
      <dgm:t>
        <a:bodyPr/>
        <a:lstStyle/>
        <a:p>
          <a:endParaRPr lang="zh-TW" altLang="en-US"/>
        </a:p>
      </dgm:t>
    </dgm:pt>
    <dgm:pt modelId="{3B637BA5-C3C1-49F4-B10C-E7335C442EC4}" type="pres">
      <dgm:prSet presAssocID="{6E2CCF67-5657-44B1-8727-019BBE6E375D}" presName="hierChild3" presStyleCnt="0"/>
      <dgm:spPr/>
    </dgm:pt>
    <dgm:pt modelId="{FA042984-3166-43F4-804C-B8F55839A3FB}" type="pres">
      <dgm:prSet presAssocID="{262EC849-0920-4B80-B956-73A0A37E2276}" presName="Name10" presStyleLbl="parChTrans1D2" presStyleIdx="2" presStyleCnt="3"/>
      <dgm:spPr/>
      <dgm:t>
        <a:bodyPr/>
        <a:lstStyle/>
        <a:p>
          <a:endParaRPr lang="zh-TW" altLang="en-US"/>
        </a:p>
      </dgm:t>
    </dgm:pt>
    <dgm:pt modelId="{820407D8-2B75-45A7-84CF-0A69877B1858}" type="pres">
      <dgm:prSet presAssocID="{2E1553A0-88CA-45A7-AAE4-C162AC0C6098}" presName="hierRoot2" presStyleCnt="0"/>
      <dgm:spPr/>
    </dgm:pt>
    <dgm:pt modelId="{F17850E5-59B7-43CE-B8D0-7CD546954D61}" type="pres">
      <dgm:prSet presAssocID="{2E1553A0-88CA-45A7-AAE4-C162AC0C6098}" presName="composite2" presStyleCnt="0"/>
      <dgm:spPr/>
    </dgm:pt>
    <dgm:pt modelId="{0F21D7B2-40E4-47CE-AF5E-9F500DB66239}" type="pres">
      <dgm:prSet presAssocID="{2E1553A0-88CA-45A7-AAE4-C162AC0C6098}" presName="background2" presStyleLbl="node2" presStyleIdx="2" presStyleCnt="3"/>
      <dgm:spPr/>
    </dgm:pt>
    <dgm:pt modelId="{0ABD140D-D503-4932-AAEE-1EEEF216A5E4}" type="pres">
      <dgm:prSet presAssocID="{2E1553A0-88CA-45A7-AAE4-C162AC0C6098}" presName="text2" presStyleLbl="fgAcc2" presStyleIdx="2" presStyleCnt="3">
        <dgm:presLayoutVars>
          <dgm:chPref val="3"/>
        </dgm:presLayoutVars>
      </dgm:prSet>
      <dgm:spPr/>
      <dgm:t>
        <a:bodyPr/>
        <a:lstStyle/>
        <a:p>
          <a:endParaRPr lang="zh-TW" altLang="en-US"/>
        </a:p>
      </dgm:t>
    </dgm:pt>
    <dgm:pt modelId="{AFDA2D2E-3C6A-439C-BAF7-8870337C0B34}" type="pres">
      <dgm:prSet presAssocID="{2E1553A0-88CA-45A7-AAE4-C162AC0C6098}" presName="hierChild3" presStyleCnt="0"/>
      <dgm:spPr/>
    </dgm:pt>
    <dgm:pt modelId="{E6463F4D-3E81-4FD0-B11C-3314B701E883}" type="pres">
      <dgm:prSet presAssocID="{6EB6B503-C261-4805-987D-ACEFD9A572DB}" presName="hierRoot1" presStyleCnt="0"/>
      <dgm:spPr/>
    </dgm:pt>
    <dgm:pt modelId="{046B4CF8-A5DE-4989-8835-64CFC192078E}" type="pres">
      <dgm:prSet presAssocID="{6EB6B503-C261-4805-987D-ACEFD9A572DB}" presName="composite" presStyleCnt="0"/>
      <dgm:spPr/>
    </dgm:pt>
    <dgm:pt modelId="{A26222B7-9753-4F5D-BFFB-569CECDD5570}" type="pres">
      <dgm:prSet presAssocID="{6EB6B503-C261-4805-987D-ACEFD9A572DB}" presName="background" presStyleLbl="node0" presStyleIdx="1" presStyleCnt="2"/>
      <dgm:spPr/>
    </dgm:pt>
    <dgm:pt modelId="{EE3D62F0-B170-48F8-B0BF-6ACC43C28FFF}" type="pres">
      <dgm:prSet presAssocID="{6EB6B503-C261-4805-987D-ACEFD9A572DB}" presName="text" presStyleLbl="fgAcc0" presStyleIdx="1" presStyleCnt="2" custLinFactX="-21922" custLinFactNeighborX="-100000" custLinFactNeighborY="-966">
        <dgm:presLayoutVars>
          <dgm:chPref val="3"/>
        </dgm:presLayoutVars>
      </dgm:prSet>
      <dgm:spPr/>
      <dgm:t>
        <a:bodyPr/>
        <a:lstStyle/>
        <a:p>
          <a:endParaRPr lang="zh-TW" altLang="en-US"/>
        </a:p>
      </dgm:t>
    </dgm:pt>
    <dgm:pt modelId="{93FCC97C-017B-4BB0-B96F-81C06C83B8AA}" type="pres">
      <dgm:prSet presAssocID="{6EB6B503-C261-4805-987D-ACEFD9A572DB}" presName="hierChild2" presStyleCnt="0"/>
      <dgm:spPr/>
    </dgm:pt>
  </dgm:ptLst>
  <dgm:cxnLst>
    <dgm:cxn modelId="{354383FD-1956-44EE-9CAB-E016BA334A62}" type="presOf" srcId="{2E1553A0-88CA-45A7-AAE4-C162AC0C6098}" destId="{0ABD140D-D503-4932-AAEE-1EEEF216A5E4}" srcOrd="0" destOrd="0" presId="urn:microsoft.com/office/officeart/2005/8/layout/hierarchy1"/>
    <dgm:cxn modelId="{759AE339-2C95-499F-8B88-56DD68865EB6}" srcId="{4FC20508-9BEB-4560-8D11-52DD048E010B}" destId="{067F53D9-793D-4F39-914C-3B157F1FEB19}" srcOrd="0" destOrd="0" parTransId="{96909F44-3790-4FB3-9FD7-33DA5A6BF5D7}" sibTransId="{A2FA9ED3-FC9F-4AA5-86D6-158A3C0EED7C}"/>
    <dgm:cxn modelId="{F11146FF-314A-4B51-8109-8D78B34F3DD7}" srcId="{9E3A2CEC-DC13-44F7-854F-DD4F977E4FD8}" destId="{4FC20508-9BEB-4560-8D11-52DD048E010B}" srcOrd="0" destOrd="0" parTransId="{59212DDF-F4F4-4648-B562-AC66A78418AF}" sibTransId="{D8B624F4-20E6-459F-BB84-5CFCC092065B}"/>
    <dgm:cxn modelId="{A8DA22DB-5AAC-4F5A-B445-734F8829273A}" type="presOf" srcId="{9E3A2CEC-DC13-44F7-854F-DD4F977E4FD8}" destId="{C9FD7E06-EA58-471A-B224-86E5AC58AE50}" srcOrd="0" destOrd="0" presId="urn:microsoft.com/office/officeart/2005/8/layout/hierarchy1"/>
    <dgm:cxn modelId="{C259A4D7-6E72-4AA0-A222-2EB391127684}" type="presOf" srcId="{96909F44-3790-4FB3-9FD7-33DA5A6BF5D7}" destId="{C99BB094-43EC-49FC-A846-CCEBAEC4F15F}" srcOrd="0" destOrd="0" presId="urn:microsoft.com/office/officeart/2005/8/layout/hierarchy1"/>
    <dgm:cxn modelId="{BC7E7711-CEBF-4D15-B37A-574656F61FA4}" type="presOf" srcId="{097754E9-E5D2-4539-85A7-390A025916DF}" destId="{F983D7D4-121E-428A-81B5-6576BEB05130}" srcOrd="0" destOrd="0" presId="urn:microsoft.com/office/officeart/2005/8/layout/hierarchy1"/>
    <dgm:cxn modelId="{AA14E731-6056-4F8B-8772-D96B587F71F2}" type="presOf" srcId="{6E2CCF67-5657-44B1-8727-019BBE6E375D}" destId="{4B44EF36-F26E-41E7-8AA8-FA529E78E77B}" srcOrd="0" destOrd="0" presId="urn:microsoft.com/office/officeart/2005/8/layout/hierarchy1"/>
    <dgm:cxn modelId="{7A9A41AE-F49E-4ED3-A507-014C46F12906}" type="presOf" srcId="{262EC849-0920-4B80-B956-73A0A37E2276}" destId="{FA042984-3166-43F4-804C-B8F55839A3FB}" srcOrd="0" destOrd="0" presId="urn:microsoft.com/office/officeart/2005/8/layout/hierarchy1"/>
    <dgm:cxn modelId="{94080BD7-511D-4CE0-9AE5-F2379C65DF38}" type="presOf" srcId="{6EB6B503-C261-4805-987D-ACEFD9A572DB}" destId="{EE3D62F0-B170-48F8-B0BF-6ACC43C28FFF}" srcOrd="0" destOrd="0" presId="urn:microsoft.com/office/officeart/2005/8/layout/hierarchy1"/>
    <dgm:cxn modelId="{BC446706-26FF-429D-AC43-5253AE11AE9F}" type="presOf" srcId="{067F53D9-793D-4F39-914C-3B157F1FEB19}" destId="{3A6B7929-A49E-47DB-8721-C5D2CAA13DE6}" srcOrd="0" destOrd="0" presId="urn:microsoft.com/office/officeart/2005/8/layout/hierarchy1"/>
    <dgm:cxn modelId="{63619254-D091-429E-B166-FBA37BBA9E38}" srcId="{9E3A2CEC-DC13-44F7-854F-DD4F977E4FD8}" destId="{6EB6B503-C261-4805-987D-ACEFD9A572DB}" srcOrd="1" destOrd="0" parTransId="{B8BA84F3-02FA-4FD1-A0E0-8E8A58F7647B}" sibTransId="{19D38F2B-C8C6-449D-89F2-A70279248F33}"/>
    <dgm:cxn modelId="{C6792838-E0A7-4B23-9CDB-43842435685B}" type="presOf" srcId="{4FC20508-9BEB-4560-8D11-52DD048E010B}" destId="{DF3ACF14-DD27-4FA0-9918-5CC74F57E499}" srcOrd="0" destOrd="0" presId="urn:microsoft.com/office/officeart/2005/8/layout/hierarchy1"/>
    <dgm:cxn modelId="{FCED06D8-E316-4B73-A50D-DADB79967A1C}" srcId="{4FC20508-9BEB-4560-8D11-52DD048E010B}" destId="{2E1553A0-88CA-45A7-AAE4-C162AC0C6098}" srcOrd="2" destOrd="0" parTransId="{262EC849-0920-4B80-B956-73A0A37E2276}" sibTransId="{9974EC91-16BC-42B0-AD2F-ABAF97C46732}"/>
    <dgm:cxn modelId="{7B09A471-DB6F-45B9-9BAA-5A5A659D1A0F}" srcId="{4FC20508-9BEB-4560-8D11-52DD048E010B}" destId="{6E2CCF67-5657-44B1-8727-019BBE6E375D}" srcOrd="1" destOrd="0" parTransId="{097754E9-E5D2-4539-85A7-390A025916DF}" sibTransId="{3103A171-4CC1-4D78-BEC4-B42270B2C1DD}"/>
    <dgm:cxn modelId="{F4A402D9-D21B-4728-8CD6-F7593448750A}" type="presParOf" srcId="{C9FD7E06-EA58-471A-B224-86E5AC58AE50}" destId="{EFD0D467-A1FD-4D92-90A3-0D538FDAACF6}" srcOrd="0" destOrd="0" presId="urn:microsoft.com/office/officeart/2005/8/layout/hierarchy1"/>
    <dgm:cxn modelId="{6AA63AF5-18FB-4423-B911-774C635A8714}" type="presParOf" srcId="{EFD0D467-A1FD-4D92-90A3-0D538FDAACF6}" destId="{55CF4FCC-FD6F-4118-B793-B98EF1C92643}" srcOrd="0" destOrd="0" presId="urn:microsoft.com/office/officeart/2005/8/layout/hierarchy1"/>
    <dgm:cxn modelId="{3FCE29F5-D6D5-4168-9DAA-67B5DA668EBA}" type="presParOf" srcId="{55CF4FCC-FD6F-4118-B793-B98EF1C92643}" destId="{26D559E3-E0F1-4AFA-B758-493AA334C48B}" srcOrd="0" destOrd="0" presId="urn:microsoft.com/office/officeart/2005/8/layout/hierarchy1"/>
    <dgm:cxn modelId="{8A331F0B-02F9-496F-95C0-E09762858E55}" type="presParOf" srcId="{55CF4FCC-FD6F-4118-B793-B98EF1C92643}" destId="{DF3ACF14-DD27-4FA0-9918-5CC74F57E499}" srcOrd="1" destOrd="0" presId="urn:microsoft.com/office/officeart/2005/8/layout/hierarchy1"/>
    <dgm:cxn modelId="{6CC6D713-B6C9-43B4-BAC6-94600CB9963C}" type="presParOf" srcId="{EFD0D467-A1FD-4D92-90A3-0D538FDAACF6}" destId="{3522AF7A-BA79-48A5-BA37-C54F0EC3AA17}" srcOrd="1" destOrd="0" presId="urn:microsoft.com/office/officeart/2005/8/layout/hierarchy1"/>
    <dgm:cxn modelId="{8214ED71-0D70-48CC-B89B-002148DA2BE9}" type="presParOf" srcId="{3522AF7A-BA79-48A5-BA37-C54F0EC3AA17}" destId="{C99BB094-43EC-49FC-A846-CCEBAEC4F15F}" srcOrd="0" destOrd="0" presId="urn:microsoft.com/office/officeart/2005/8/layout/hierarchy1"/>
    <dgm:cxn modelId="{0637BDA6-0487-4F64-8A81-A6249E51663F}" type="presParOf" srcId="{3522AF7A-BA79-48A5-BA37-C54F0EC3AA17}" destId="{34FE24D8-751B-44F2-B468-0B0583BA488E}" srcOrd="1" destOrd="0" presId="urn:microsoft.com/office/officeart/2005/8/layout/hierarchy1"/>
    <dgm:cxn modelId="{71070C63-EF88-42DF-AC6C-F5362818E0C1}" type="presParOf" srcId="{34FE24D8-751B-44F2-B468-0B0583BA488E}" destId="{14E619F5-523A-4F70-B28A-5D5F343952DB}" srcOrd="0" destOrd="0" presId="urn:microsoft.com/office/officeart/2005/8/layout/hierarchy1"/>
    <dgm:cxn modelId="{F42E44AD-70EF-497A-B7F1-32BEAFAA2239}" type="presParOf" srcId="{14E619F5-523A-4F70-B28A-5D5F343952DB}" destId="{68466D04-C49A-4424-A1F8-FAB06DF125E6}" srcOrd="0" destOrd="0" presId="urn:microsoft.com/office/officeart/2005/8/layout/hierarchy1"/>
    <dgm:cxn modelId="{0AE9EA58-957F-4943-A142-8C334608DADE}" type="presParOf" srcId="{14E619F5-523A-4F70-B28A-5D5F343952DB}" destId="{3A6B7929-A49E-47DB-8721-C5D2CAA13DE6}" srcOrd="1" destOrd="0" presId="urn:microsoft.com/office/officeart/2005/8/layout/hierarchy1"/>
    <dgm:cxn modelId="{367C0C77-E050-469F-A018-F1CE48072D82}" type="presParOf" srcId="{34FE24D8-751B-44F2-B468-0B0583BA488E}" destId="{A055332C-79C8-41B2-AF3E-F3FCBA0EAC9C}" srcOrd="1" destOrd="0" presId="urn:microsoft.com/office/officeart/2005/8/layout/hierarchy1"/>
    <dgm:cxn modelId="{5141C5A8-A1E2-4D0F-8B75-056BDF4211E5}" type="presParOf" srcId="{3522AF7A-BA79-48A5-BA37-C54F0EC3AA17}" destId="{F983D7D4-121E-428A-81B5-6576BEB05130}" srcOrd="2" destOrd="0" presId="urn:microsoft.com/office/officeart/2005/8/layout/hierarchy1"/>
    <dgm:cxn modelId="{58D50A60-9691-40E8-A687-34BA1D51E347}" type="presParOf" srcId="{3522AF7A-BA79-48A5-BA37-C54F0EC3AA17}" destId="{1E19FD30-CE0E-4D2A-9355-54ADC4E7438F}" srcOrd="3" destOrd="0" presId="urn:microsoft.com/office/officeart/2005/8/layout/hierarchy1"/>
    <dgm:cxn modelId="{E4331C60-0CEE-44C8-83EC-34E1EB5A5747}" type="presParOf" srcId="{1E19FD30-CE0E-4D2A-9355-54ADC4E7438F}" destId="{A0225D1E-E11D-4F14-91A2-4509E7491796}" srcOrd="0" destOrd="0" presId="urn:microsoft.com/office/officeart/2005/8/layout/hierarchy1"/>
    <dgm:cxn modelId="{1B355CDF-DB77-4E68-AA55-C1322EA80F9E}" type="presParOf" srcId="{A0225D1E-E11D-4F14-91A2-4509E7491796}" destId="{EE8A8E76-7DB7-403C-8036-D024945B9F31}" srcOrd="0" destOrd="0" presId="urn:microsoft.com/office/officeart/2005/8/layout/hierarchy1"/>
    <dgm:cxn modelId="{2243D1DD-E68C-4326-9F03-41B8753D6164}" type="presParOf" srcId="{A0225D1E-E11D-4F14-91A2-4509E7491796}" destId="{4B44EF36-F26E-41E7-8AA8-FA529E78E77B}" srcOrd="1" destOrd="0" presId="urn:microsoft.com/office/officeart/2005/8/layout/hierarchy1"/>
    <dgm:cxn modelId="{6693A7A0-B361-481E-8C4C-9FB88990EA37}" type="presParOf" srcId="{1E19FD30-CE0E-4D2A-9355-54ADC4E7438F}" destId="{3B637BA5-C3C1-49F4-B10C-E7335C442EC4}" srcOrd="1" destOrd="0" presId="urn:microsoft.com/office/officeart/2005/8/layout/hierarchy1"/>
    <dgm:cxn modelId="{050CDDEB-4ED4-4893-9E07-642534B39540}" type="presParOf" srcId="{3522AF7A-BA79-48A5-BA37-C54F0EC3AA17}" destId="{FA042984-3166-43F4-804C-B8F55839A3FB}" srcOrd="4" destOrd="0" presId="urn:microsoft.com/office/officeart/2005/8/layout/hierarchy1"/>
    <dgm:cxn modelId="{FBDB58DA-D565-460A-BBE9-30F2B5FC7AC8}" type="presParOf" srcId="{3522AF7A-BA79-48A5-BA37-C54F0EC3AA17}" destId="{820407D8-2B75-45A7-84CF-0A69877B1858}" srcOrd="5" destOrd="0" presId="urn:microsoft.com/office/officeart/2005/8/layout/hierarchy1"/>
    <dgm:cxn modelId="{048D5FB5-A6B7-4308-8FE1-939CCFD0511F}" type="presParOf" srcId="{820407D8-2B75-45A7-84CF-0A69877B1858}" destId="{F17850E5-59B7-43CE-B8D0-7CD546954D61}" srcOrd="0" destOrd="0" presId="urn:microsoft.com/office/officeart/2005/8/layout/hierarchy1"/>
    <dgm:cxn modelId="{ECFE2FF1-68A1-430F-84A7-344D8EFE93BC}" type="presParOf" srcId="{F17850E5-59B7-43CE-B8D0-7CD546954D61}" destId="{0F21D7B2-40E4-47CE-AF5E-9F500DB66239}" srcOrd="0" destOrd="0" presId="urn:microsoft.com/office/officeart/2005/8/layout/hierarchy1"/>
    <dgm:cxn modelId="{62A7C77F-630F-4E09-9F9E-F5AB620C971E}" type="presParOf" srcId="{F17850E5-59B7-43CE-B8D0-7CD546954D61}" destId="{0ABD140D-D503-4932-AAEE-1EEEF216A5E4}" srcOrd="1" destOrd="0" presId="urn:microsoft.com/office/officeart/2005/8/layout/hierarchy1"/>
    <dgm:cxn modelId="{8EB4A284-91C9-4670-8F8B-F03625A46425}" type="presParOf" srcId="{820407D8-2B75-45A7-84CF-0A69877B1858}" destId="{AFDA2D2E-3C6A-439C-BAF7-8870337C0B34}" srcOrd="1" destOrd="0" presId="urn:microsoft.com/office/officeart/2005/8/layout/hierarchy1"/>
    <dgm:cxn modelId="{62BA88B0-C13B-45E2-98AA-051C35071054}" type="presParOf" srcId="{C9FD7E06-EA58-471A-B224-86E5AC58AE50}" destId="{E6463F4D-3E81-4FD0-B11C-3314B701E883}" srcOrd="1" destOrd="0" presId="urn:microsoft.com/office/officeart/2005/8/layout/hierarchy1"/>
    <dgm:cxn modelId="{29A35E37-2667-4340-9505-A209FFAB8974}" type="presParOf" srcId="{E6463F4D-3E81-4FD0-B11C-3314B701E883}" destId="{046B4CF8-A5DE-4989-8835-64CFC192078E}" srcOrd="0" destOrd="0" presId="urn:microsoft.com/office/officeart/2005/8/layout/hierarchy1"/>
    <dgm:cxn modelId="{4F4BB49F-AA76-4F51-BF00-C398FF925179}" type="presParOf" srcId="{046B4CF8-A5DE-4989-8835-64CFC192078E}" destId="{A26222B7-9753-4F5D-BFFB-569CECDD5570}" srcOrd="0" destOrd="0" presId="urn:microsoft.com/office/officeart/2005/8/layout/hierarchy1"/>
    <dgm:cxn modelId="{3868998E-6B6D-4A54-B772-5B028A01384B}" type="presParOf" srcId="{046B4CF8-A5DE-4989-8835-64CFC192078E}" destId="{EE3D62F0-B170-48F8-B0BF-6ACC43C28FFF}" srcOrd="1" destOrd="0" presId="urn:microsoft.com/office/officeart/2005/8/layout/hierarchy1"/>
    <dgm:cxn modelId="{ABAFED3F-535E-4FDF-BC31-028B19D7880F}" type="presParOf" srcId="{E6463F4D-3E81-4FD0-B11C-3314B701E883}" destId="{93FCC97C-017B-4BB0-B96F-81C06C83B8A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0F346757-2278-4FE1-AC1E-DF4CC66A88AC}" type="datetimeFigureOut">
              <a:rPr lang="zh-TW" altLang="en-US" smtClean="0"/>
              <a:pPr/>
              <a:t>2016/6/20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B7EE56E-3185-4072-8AFC-8AADDE32ED41}"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F346757-2278-4FE1-AC1E-DF4CC66A88AC}" type="datetimeFigureOut">
              <a:rPr lang="zh-TW" altLang="en-US" smtClean="0"/>
              <a:pPr/>
              <a:t>2016/6/20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B7EE56E-3185-4072-8AFC-8AADDE32ED41}"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F346757-2278-4FE1-AC1E-DF4CC66A88AC}" type="datetimeFigureOut">
              <a:rPr lang="zh-TW" altLang="en-US" smtClean="0"/>
              <a:pPr/>
              <a:t>2016/6/20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B7EE56E-3185-4072-8AFC-8AADDE32ED41}"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F346757-2278-4FE1-AC1E-DF4CC66A88AC}" type="datetimeFigureOut">
              <a:rPr lang="zh-TW" altLang="en-US" smtClean="0"/>
              <a:pPr/>
              <a:t>2016/6/20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B7EE56E-3185-4072-8AFC-8AADDE32ED41}"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0F346757-2278-4FE1-AC1E-DF4CC66A88AC}" type="datetimeFigureOut">
              <a:rPr lang="zh-TW" altLang="en-US" smtClean="0"/>
              <a:pPr/>
              <a:t>2016/6/20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B7EE56E-3185-4072-8AFC-8AADDE32ED41}"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0F346757-2278-4FE1-AC1E-DF4CC66A88AC}" type="datetimeFigureOut">
              <a:rPr lang="zh-TW" altLang="en-US" smtClean="0"/>
              <a:pPr/>
              <a:t>2016/6/20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B7EE56E-3185-4072-8AFC-8AADDE32ED41}"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0F346757-2278-4FE1-AC1E-DF4CC66A88AC}" type="datetimeFigureOut">
              <a:rPr lang="zh-TW" altLang="en-US" smtClean="0"/>
              <a:pPr/>
              <a:t>2016/6/20</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2B7EE56E-3185-4072-8AFC-8AADDE32ED41}"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0F346757-2278-4FE1-AC1E-DF4CC66A88AC}" type="datetimeFigureOut">
              <a:rPr lang="zh-TW" altLang="en-US" smtClean="0"/>
              <a:pPr/>
              <a:t>2016/6/20</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2B7EE56E-3185-4072-8AFC-8AADDE32ED41}"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0F346757-2278-4FE1-AC1E-DF4CC66A88AC}" type="datetimeFigureOut">
              <a:rPr lang="zh-TW" altLang="en-US" smtClean="0"/>
              <a:pPr/>
              <a:t>2016/6/20</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2B7EE56E-3185-4072-8AFC-8AADDE32ED41}"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F346757-2278-4FE1-AC1E-DF4CC66A88AC}" type="datetimeFigureOut">
              <a:rPr lang="zh-TW" altLang="en-US" smtClean="0"/>
              <a:pPr/>
              <a:t>2016/6/20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B7EE56E-3185-4072-8AFC-8AADDE32ED41}"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F346757-2278-4FE1-AC1E-DF4CC66A88AC}" type="datetimeFigureOut">
              <a:rPr lang="zh-TW" altLang="en-US" smtClean="0"/>
              <a:pPr/>
              <a:t>2016/6/20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B7EE56E-3185-4072-8AFC-8AADDE32ED41}"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346757-2278-4FE1-AC1E-DF4CC66A88AC}" type="datetimeFigureOut">
              <a:rPr lang="zh-TW" altLang="en-US" smtClean="0"/>
              <a:pPr/>
              <a:t>2016/6/20</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7EE56E-3185-4072-8AFC-8AADDE32ED41}"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pension.ey.gov.tw/att/files/new%E5%B9%B4%E9%87%91%E6%91%BA%E9%A0%8115.730F1.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mocs.gov.tw/pages/detail.aspx?Node=1154&amp;Page=4654&amp;Index=4" TargetMode="External"/><Relationship Id="rId7" Type="http://schemas.openxmlformats.org/officeDocument/2006/relationships/hyperlink" Target="http://www.moi.gov.tw/group/node.aspx?cate_sn=-1&amp;belong_sn=2366&amp;sn=2373" TargetMode="External"/><Relationship Id="rId2" Type="http://schemas.openxmlformats.org/officeDocument/2006/relationships/hyperlink" Target="http://www.ndc.gov.tw/cp.aspx?n=A76B7230ADF29736" TargetMode="External"/><Relationship Id="rId1" Type="http://schemas.openxmlformats.org/officeDocument/2006/relationships/slideLayout" Target="../slideLayouts/slideLayout2.xml"/><Relationship Id="rId6" Type="http://schemas.openxmlformats.org/officeDocument/2006/relationships/hyperlink" Target="http://www.dgbas.gov.tw/ct.asp?xItem=15419&amp;CtNode=4604&amp;mp=1" TargetMode="External"/><Relationship Id="rId5" Type="http://schemas.openxmlformats.org/officeDocument/2006/relationships/hyperlink" Target="http://www.bli.gov.tw/sub.aspx?a=m4zqMHPhix8=" TargetMode="External"/><Relationship Id="rId4" Type="http://schemas.openxmlformats.org/officeDocument/2006/relationships/hyperlink" Target="http://www.bli.gov.tw/sub.aspx?a=ATs/XDk8Zo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115616" y="2143116"/>
            <a:ext cx="7171160" cy="1500198"/>
          </a:xfrm>
        </p:spPr>
        <p:style>
          <a:lnRef idx="1">
            <a:schemeClr val="accent4"/>
          </a:lnRef>
          <a:fillRef idx="2">
            <a:schemeClr val="accent4"/>
          </a:fillRef>
          <a:effectRef idx="1">
            <a:schemeClr val="accent4"/>
          </a:effectRef>
          <a:fontRef idx="minor">
            <a:schemeClr val="dk1"/>
          </a:fontRef>
        </p:style>
        <p:txBody>
          <a:bodyPr rtlCol="0">
            <a:normAutofit/>
          </a:bodyPr>
          <a:lstStyle/>
          <a:p>
            <a:pPr eaLnBrk="1" fontAlgn="auto" hangingPunct="1">
              <a:spcAft>
                <a:spcPts val="0"/>
              </a:spcAft>
              <a:defRPr/>
            </a:pPr>
            <a:r>
              <a:rPr lang="zh-TW" altLang="en-US" dirty="0" smtClean="0">
                <a:latin typeface="標楷體" pitchFamily="65" charset="-120"/>
                <a:ea typeface="標楷體" pitchFamily="65" charset="-120"/>
              </a:rPr>
              <a:t>我國年金制度的未來</a:t>
            </a:r>
            <a:endParaRPr lang="zh-TW" altLang="en-US" dirty="0">
              <a:latin typeface="標楷體" pitchFamily="65" charset="-120"/>
              <a:ea typeface="標楷體" pitchFamily="65" charset="-120"/>
            </a:endParaRPr>
          </a:p>
        </p:txBody>
      </p:sp>
      <p:sp>
        <p:nvSpPr>
          <p:cNvPr id="3" name="副標題 2"/>
          <p:cNvSpPr>
            <a:spLocks noGrp="1"/>
          </p:cNvSpPr>
          <p:nvPr>
            <p:ph type="subTitle" idx="1"/>
          </p:nvPr>
        </p:nvSpPr>
        <p:spPr>
          <a:xfrm>
            <a:off x="1403648" y="3857628"/>
            <a:ext cx="6400800" cy="1752600"/>
          </a:xfrm>
        </p:spPr>
        <p:txBody>
          <a:bodyPr rtlCol="0">
            <a:normAutofit fontScale="85000" lnSpcReduction="20000"/>
          </a:bodyPr>
          <a:lstStyle/>
          <a:p>
            <a:pPr eaLnBrk="1" fontAlgn="auto" hangingPunct="1">
              <a:spcAft>
                <a:spcPts val="0"/>
              </a:spcAft>
              <a:defRPr/>
            </a:pPr>
            <a:r>
              <a:rPr lang="zh-TW" altLang="en-US" dirty="0" smtClean="0">
                <a:solidFill>
                  <a:schemeClr val="tx1"/>
                </a:solidFill>
                <a:latin typeface="標楷體" pitchFamily="65" charset="-120"/>
                <a:ea typeface="標楷體" pitchFamily="65" charset="-120"/>
                <a:cs typeface="Meiryo" pitchFamily="34" charset="-128"/>
              </a:rPr>
              <a:t>薛承泰</a:t>
            </a:r>
            <a:endParaRPr lang="en-US" altLang="zh-TW" dirty="0" smtClean="0">
              <a:solidFill>
                <a:schemeClr val="tx1"/>
              </a:solidFill>
              <a:latin typeface="標楷體" pitchFamily="65" charset="-120"/>
              <a:ea typeface="標楷體" pitchFamily="65" charset="-120"/>
              <a:cs typeface="Meiryo" pitchFamily="34" charset="-128"/>
            </a:endParaRPr>
          </a:p>
          <a:p>
            <a:pPr eaLnBrk="1" fontAlgn="auto" hangingPunct="1">
              <a:spcAft>
                <a:spcPts val="0"/>
              </a:spcAft>
              <a:defRPr/>
            </a:pPr>
            <a:r>
              <a:rPr lang="zh-TW" altLang="en-US" dirty="0">
                <a:solidFill>
                  <a:schemeClr val="tx1"/>
                </a:solidFill>
                <a:latin typeface="標楷體" pitchFamily="65" charset="-120"/>
                <a:ea typeface="標楷體" pitchFamily="65" charset="-120"/>
                <a:cs typeface="Meiryo" pitchFamily="34" charset="-128"/>
              </a:rPr>
              <a:t>臺灣大學社會學系</a:t>
            </a:r>
            <a:r>
              <a:rPr lang="zh-TW" altLang="en-US" dirty="0" smtClean="0">
                <a:solidFill>
                  <a:schemeClr val="tx1"/>
                </a:solidFill>
                <a:latin typeface="標楷體" pitchFamily="65" charset="-120"/>
                <a:ea typeface="標楷體" pitchFamily="65" charset="-120"/>
                <a:cs typeface="Meiryo" pitchFamily="34" charset="-128"/>
              </a:rPr>
              <a:t>教授</a:t>
            </a:r>
            <a:endParaRPr lang="en-US" altLang="zh-TW" dirty="0" smtClean="0">
              <a:solidFill>
                <a:schemeClr val="tx1"/>
              </a:solidFill>
              <a:latin typeface="標楷體" pitchFamily="65" charset="-120"/>
              <a:ea typeface="標楷體" pitchFamily="65" charset="-120"/>
              <a:cs typeface="Meiryo" pitchFamily="34" charset="-128"/>
            </a:endParaRPr>
          </a:p>
          <a:p>
            <a:pPr eaLnBrk="1" fontAlgn="auto" hangingPunct="1">
              <a:spcAft>
                <a:spcPts val="0"/>
              </a:spcAft>
              <a:defRPr/>
            </a:pPr>
            <a:r>
              <a:rPr lang="zh-TW" altLang="en-US" dirty="0">
                <a:solidFill>
                  <a:schemeClr val="tx1"/>
                </a:solidFill>
                <a:latin typeface="標楷體" pitchFamily="65" charset="-120"/>
                <a:ea typeface="標楷體" pitchFamily="65" charset="-120"/>
                <a:cs typeface="Meiryo" pitchFamily="34" charset="-128"/>
              </a:rPr>
              <a:t>兒少與</a:t>
            </a:r>
            <a:r>
              <a:rPr lang="zh-TW" altLang="en-US" dirty="0" smtClean="0">
                <a:solidFill>
                  <a:schemeClr val="tx1"/>
                </a:solidFill>
                <a:latin typeface="標楷體" pitchFamily="65" charset="-120"/>
                <a:ea typeface="標楷體" pitchFamily="65" charset="-120"/>
                <a:cs typeface="Meiryo" pitchFamily="34" charset="-128"/>
              </a:rPr>
              <a:t>家庭研究中心主任</a:t>
            </a:r>
            <a:endParaRPr lang="en-US" altLang="zh-TW" dirty="0" smtClean="0">
              <a:solidFill>
                <a:schemeClr val="tx1"/>
              </a:solidFill>
              <a:latin typeface="標楷體" pitchFamily="65" charset="-120"/>
              <a:ea typeface="標楷體" pitchFamily="65" charset="-120"/>
              <a:cs typeface="Meiryo" pitchFamily="34" charset="-128"/>
            </a:endParaRPr>
          </a:p>
          <a:p>
            <a:pPr eaLnBrk="1" fontAlgn="auto" hangingPunct="1">
              <a:spcAft>
                <a:spcPts val="0"/>
              </a:spcAft>
              <a:defRPr/>
            </a:pPr>
            <a:r>
              <a:rPr lang="zh-TW" altLang="en-US" dirty="0" smtClean="0">
                <a:solidFill>
                  <a:schemeClr val="tx1"/>
                </a:solidFill>
                <a:latin typeface="標楷體" pitchFamily="65" charset="-120"/>
                <a:ea typeface="標楷體" pitchFamily="65" charset="-120"/>
                <a:cs typeface="Meiryo" pitchFamily="34" charset="-128"/>
              </a:rPr>
              <a:t>前政務委員</a:t>
            </a:r>
            <a:endParaRPr lang="en-US" altLang="zh-TW" dirty="0" smtClean="0">
              <a:solidFill>
                <a:schemeClr val="tx1"/>
              </a:solidFill>
              <a:latin typeface="標楷體" pitchFamily="65" charset="-120"/>
              <a:ea typeface="標楷體" pitchFamily="65" charset="-120"/>
              <a:cs typeface="Meiryo"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634082"/>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US" altLang="zh-TW" sz="3600" dirty="0" smtClean="0">
                <a:latin typeface="標楷體" pitchFamily="65" charset="-120"/>
                <a:ea typeface="標楷體" pitchFamily="65" charset="-120"/>
              </a:rPr>
              <a:t>2013</a:t>
            </a:r>
            <a:r>
              <a:rPr lang="zh-TW" altLang="en-US" sz="3600" dirty="0" smtClean="0">
                <a:latin typeface="標楷體" pitchFamily="65" charset="-120"/>
                <a:ea typeface="標楷體" pitchFamily="65" charset="-120"/>
              </a:rPr>
              <a:t>規劃改革方向</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公保</a:t>
            </a:r>
            <a:endParaRPr lang="zh-TW" altLang="en-US" sz="3600" dirty="0"/>
          </a:p>
        </p:txBody>
      </p:sp>
      <p:graphicFrame>
        <p:nvGraphicFramePr>
          <p:cNvPr id="6" name="內容版面配置區 5"/>
          <p:cNvGraphicFramePr>
            <a:graphicFrameLocks noGrp="1"/>
          </p:cNvGraphicFramePr>
          <p:nvPr>
            <p:ph idx="1"/>
          </p:nvPr>
        </p:nvGraphicFramePr>
        <p:xfrm>
          <a:off x="357158" y="1214422"/>
          <a:ext cx="8501123" cy="5206651"/>
        </p:xfrm>
        <a:graphic>
          <a:graphicData uri="http://schemas.openxmlformats.org/drawingml/2006/table">
            <a:tbl>
              <a:tblPr/>
              <a:tblGrid>
                <a:gridCol w="428628"/>
                <a:gridCol w="857256"/>
                <a:gridCol w="2214578"/>
                <a:gridCol w="5000661"/>
              </a:tblGrid>
              <a:tr h="90519">
                <a:tc>
                  <a:txBody>
                    <a:bodyPr/>
                    <a:lstStyle/>
                    <a:p>
                      <a:pPr algn="l">
                        <a:spcAft>
                          <a:spcPts val="0"/>
                        </a:spcAft>
                      </a:pPr>
                      <a:r>
                        <a:rPr lang="zh-TW" sz="1100" kern="100" dirty="0">
                          <a:latin typeface="Calibri"/>
                          <a:ea typeface="標楷體"/>
                          <a:cs typeface="Times New Roman"/>
                        </a:rPr>
                        <a:t>適用對象</a:t>
                      </a:r>
                      <a:endParaRPr lang="zh-TW" sz="1100" kern="100" dirty="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TW" sz="1100" kern="100">
                          <a:latin typeface="Calibri"/>
                          <a:ea typeface="標楷體"/>
                          <a:cs typeface="Times New Roman"/>
                        </a:rPr>
                        <a:t>項目</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TW" sz="1100" kern="100">
                          <a:latin typeface="Calibri"/>
                          <a:ea typeface="標楷體"/>
                          <a:cs typeface="Times New Roman"/>
                        </a:rPr>
                        <a:t>現行制度</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TW" sz="1100" kern="100">
                          <a:latin typeface="Calibri"/>
                          <a:ea typeface="標楷體"/>
                          <a:cs typeface="Times New Roman"/>
                        </a:rPr>
                        <a:t>調整方式</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077">
                <a:tc rowSpan="6">
                  <a:txBody>
                    <a:bodyPr/>
                    <a:lstStyle/>
                    <a:p>
                      <a:pPr algn="l">
                        <a:spcAft>
                          <a:spcPts val="0"/>
                        </a:spcAft>
                      </a:pPr>
                      <a:r>
                        <a:rPr lang="zh-TW" sz="1100" kern="100" dirty="0">
                          <a:latin typeface="Calibri"/>
                          <a:ea typeface="標楷體"/>
                          <a:cs typeface="Times New Roman"/>
                        </a:rPr>
                        <a:t>現</a:t>
                      </a:r>
                      <a:endParaRPr lang="zh-TW" sz="1100" kern="100" dirty="0">
                        <a:latin typeface="Calibri"/>
                        <a:ea typeface="新細明體"/>
                        <a:cs typeface="Times New Roman"/>
                      </a:endParaRPr>
                    </a:p>
                    <a:p>
                      <a:pPr algn="l">
                        <a:spcAft>
                          <a:spcPts val="0"/>
                        </a:spcAft>
                      </a:pPr>
                      <a:r>
                        <a:rPr lang="zh-TW" sz="1100" kern="100" dirty="0">
                          <a:latin typeface="Calibri"/>
                          <a:ea typeface="標楷體"/>
                          <a:cs typeface="Times New Roman"/>
                        </a:rPr>
                        <a:t>職</a:t>
                      </a:r>
                      <a:endParaRPr lang="zh-TW" sz="1100" kern="100" dirty="0">
                        <a:latin typeface="Calibri"/>
                        <a:ea typeface="新細明體"/>
                        <a:cs typeface="Times New Roman"/>
                      </a:endParaRPr>
                    </a:p>
                    <a:p>
                      <a:pPr algn="l">
                        <a:spcAft>
                          <a:spcPts val="0"/>
                        </a:spcAft>
                      </a:pPr>
                      <a:r>
                        <a:rPr lang="zh-TW" sz="1100" kern="100" dirty="0">
                          <a:latin typeface="Calibri"/>
                          <a:ea typeface="標楷體"/>
                          <a:cs typeface="Times New Roman"/>
                        </a:rPr>
                        <a:t>人</a:t>
                      </a:r>
                      <a:endParaRPr lang="zh-TW" sz="1100" kern="100" dirty="0">
                        <a:latin typeface="Calibri"/>
                        <a:ea typeface="新細明體"/>
                        <a:cs typeface="Times New Roman"/>
                      </a:endParaRPr>
                    </a:p>
                    <a:p>
                      <a:pPr algn="l">
                        <a:spcAft>
                          <a:spcPts val="0"/>
                        </a:spcAft>
                      </a:pPr>
                      <a:r>
                        <a:rPr lang="zh-TW" sz="1100" kern="100" dirty="0">
                          <a:latin typeface="Calibri"/>
                          <a:ea typeface="標楷體"/>
                          <a:cs typeface="Times New Roman"/>
                        </a:rPr>
                        <a:t>員</a:t>
                      </a:r>
                      <a:endParaRPr lang="zh-TW" sz="1100" kern="100" dirty="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TW" sz="1100" kern="100">
                          <a:latin typeface="Calibri"/>
                          <a:ea typeface="標楷體"/>
                          <a:cs typeface="Times New Roman"/>
                        </a:rPr>
                        <a:t>繳費方式</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TW" sz="1100" kern="100">
                          <a:latin typeface="Calibri"/>
                          <a:ea typeface="標楷體"/>
                          <a:cs typeface="Times New Roman"/>
                        </a:rPr>
                        <a:t>•</a:t>
                      </a:r>
                      <a:r>
                        <a:rPr lang="en-US" sz="1100" kern="100">
                          <a:latin typeface="Calibri"/>
                          <a:ea typeface="標楷體"/>
                          <a:cs typeface="Times New Roman"/>
                        </a:rPr>
                        <a:t>(</a:t>
                      </a:r>
                      <a:r>
                        <a:rPr lang="zh-TW" sz="1100" kern="100">
                          <a:latin typeface="Calibri"/>
                          <a:ea typeface="標楷體"/>
                          <a:cs typeface="Times New Roman"/>
                        </a:rPr>
                        <a:t>本俸</a:t>
                      </a:r>
                      <a:r>
                        <a:rPr lang="en-US" sz="1100" kern="100">
                          <a:latin typeface="Calibri"/>
                          <a:ea typeface="標楷體"/>
                          <a:cs typeface="Times New Roman"/>
                        </a:rPr>
                        <a:t>X2)X</a:t>
                      </a:r>
                      <a:r>
                        <a:rPr lang="zh-TW" sz="1100" kern="100">
                          <a:latin typeface="Calibri"/>
                          <a:ea typeface="標楷體"/>
                          <a:cs typeface="Times New Roman"/>
                        </a:rPr>
                        <a:t>費率</a:t>
                      </a:r>
                      <a:r>
                        <a:rPr lang="en-US" sz="1100" kern="100">
                          <a:latin typeface="Calibri"/>
                          <a:ea typeface="標楷體"/>
                          <a:cs typeface="Times New Roman"/>
                        </a:rPr>
                        <a:t>X</a:t>
                      </a:r>
                      <a:r>
                        <a:rPr lang="zh-TW" sz="1100" kern="100">
                          <a:latin typeface="Calibri"/>
                          <a:ea typeface="標楷體"/>
                          <a:cs typeface="Times New Roman"/>
                        </a:rPr>
                        <a:t>分擔比</a:t>
                      </a:r>
                      <a:endParaRPr lang="zh-TW" sz="1100" kern="100">
                        <a:latin typeface="Calibri"/>
                        <a:ea typeface="新細明體"/>
                        <a:cs typeface="Times New Roman"/>
                      </a:endParaRPr>
                    </a:p>
                    <a:p>
                      <a:pPr algn="l">
                        <a:spcAft>
                          <a:spcPts val="0"/>
                        </a:spcAft>
                      </a:pPr>
                      <a:r>
                        <a:rPr lang="zh-TW" sz="1100" kern="100">
                          <a:latin typeface="Calibri"/>
                          <a:ea typeface="標楷體"/>
                          <a:cs typeface="Times New Roman"/>
                        </a:rPr>
                        <a:t>•分擔比</a:t>
                      </a:r>
                      <a:endParaRPr lang="zh-TW" sz="1100" kern="100">
                        <a:latin typeface="Calibri"/>
                        <a:ea typeface="新細明體"/>
                        <a:cs typeface="Times New Roman"/>
                      </a:endParaRPr>
                    </a:p>
                    <a:p>
                      <a:pPr algn="l">
                        <a:spcAft>
                          <a:spcPts val="0"/>
                        </a:spcAft>
                      </a:pPr>
                      <a:r>
                        <a:rPr lang="en-US" sz="1100" kern="100">
                          <a:latin typeface="標楷體"/>
                          <a:ea typeface="新細明體"/>
                          <a:cs typeface="Times New Roman"/>
                        </a:rPr>
                        <a:t> </a:t>
                      </a:r>
                      <a:r>
                        <a:rPr lang="zh-TW" sz="1100" kern="100">
                          <a:latin typeface="Calibri"/>
                          <a:ea typeface="標楷體"/>
                          <a:cs typeface="Times New Roman"/>
                        </a:rPr>
                        <a:t>公務人員：政府＝</a:t>
                      </a:r>
                      <a:r>
                        <a:rPr lang="en-US" sz="1100" kern="100">
                          <a:latin typeface="Calibri"/>
                          <a:ea typeface="標楷體"/>
                          <a:cs typeface="Times New Roman"/>
                        </a:rPr>
                        <a:t>35</a:t>
                      </a:r>
                      <a:r>
                        <a:rPr lang="zh-TW" sz="1100" kern="100">
                          <a:latin typeface="Calibri"/>
                          <a:ea typeface="標楷體"/>
                          <a:cs typeface="Times New Roman"/>
                        </a:rPr>
                        <a:t>：</a:t>
                      </a:r>
                      <a:r>
                        <a:rPr lang="en-US" sz="1100" kern="100">
                          <a:latin typeface="Calibri"/>
                          <a:ea typeface="標楷體"/>
                          <a:cs typeface="Times New Roman"/>
                        </a:rPr>
                        <a:t>65</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TW" sz="1100" kern="100">
                          <a:latin typeface="Calibri"/>
                          <a:ea typeface="標楷體"/>
                          <a:cs typeface="Times New Roman"/>
                        </a:rPr>
                        <a:t>•</a:t>
                      </a:r>
                      <a:r>
                        <a:rPr lang="en-US" sz="1100" kern="100">
                          <a:latin typeface="Calibri"/>
                          <a:ea typeface="標楷體"/>
                          <a:cs typeface="Times New Roman"/>
                        </a:rPr>
                        <a:t>(</a:t>
                      </a:r>
                      <a:r>
                        <a:rPr lang="zh-TW" sz="1100" kern="100">
                          <a:latin typeface="Calibri"/>
                          <a:ea typeface="標楷體"/>
                          <a:cs typeface="Times New Roman"/>
                        </a:rPr>
                        <a:t>本俸</a:t>
                      </a:r>
                      <a:r>
                        <a:rPr lang="en-US" sz="1100" kern="100">
                          <a:latin typeface="Calibri"/>
                          <a:ea typeface="標楷體"/>
                          <a:cs typeface="Times New Roman"/>
                        </a:rPr>
                        <a:t>X</a:t>
                      </a:r>
                      <a:r>
                        <a:rPr lang="zh-TW" sz="1100" kern="100">
                          <a:latin typeface="Calibri"/>
                          <a:ea typeface="標楷體"/>
                          <a:cs typeface="Times New Roman"/>
                        </a:rPr>
                        <a:t>逐年調降至</a:t>
                      </a:r>
                      <a:r>
                        <a:rPr lang="en-US" sz="1100" kern="100">
                          <a:latin typeface="Calibri"/>
                          <a:ea typeface="標楷體"/>
                          <a:cs typeface="Times New Roman"/>
                        </a:rPr>
                        <a:t>1.7)X</a:t>
                      </a:r>
                      <a:r>
                        <a:rPr lang="zh-TW" sz="1100" kern="100">
                          <a:latin typeface="Calibri"/>
                          <a:ea typeface="標楷體"/>
                          <a:cs typeface="Times New Roman"/>
                        </a:rPr>
                        <a:t>費率</a:t>
                      </a:r>
                      <a:r>
                        <a:rPr lang="en-US" sz="1100" kern="100">
                          <a:latin typeface="Calibri"/>
                          <a:ea typeface="標楷體"/>
                          <a:cs typeface="Times New Roman"/>
                        </a:rPr>
                        <a:t>X</a:t>
                      </a:r>
                      <a:r>
                        <a:rPr lang="zh-TW" sz="1100" kern="100">
                          <a:latin typeface="Calibri"/>
                          <a:ea typeface="標楷體"/>
                          <a:cs typeface="Times New Roman"/>
                        </a:rPr>
                        <a:t>分擔比</a:t>
                      </a:r>
                      <a:endParaRPr lang="zh-TW" sz="1100" kern="100">
                        <a:latin typeface="Calibri"/>
                        <a:ea typeface="新細明體"/>
                        <a:cs typeface="Times New Roman"/>
                      </a:endParaRPr>
                    </a:p>
                    <a:p>
                      <a:pPr algn="l">
                        <a:spcAft>
                          <a:spcPts val="0"/>
                        </a:spcAft>
                      </a:pPr>
                      <a:r>
                        <a:rPr lang="zh-TW" sz="1100" kern="100">
                          <a:latin typeface="Calibri"/>
                          <a:ea typeface="標楷體"/>
                          <a:cs typeface="Times New Roman"/>
                        </a:rPr>
                        <a:t>•分擔比</a:t>
                      </a:r>
                      <a:endParaRPr lang="zh-TW" sz="1100" kern="100">
                        <a:latin typeface="Calibri"/>
                        <a:ea typeface="新細明體"/>
                        <a:cs typeface="Times New Roman"/>
                      </a:endParaRPr>
                    </a:p>
                    <a:p>
                      <a:pPr algn="l">
                        <a:spcAft>
                          <a:spcPts val="0"/>
                        </a:spcAft>
                      </a:pPr>
                      <a:r>
                        <a:rPr lang="en-US" sz="1100" kern="100">
                          <a:latin typeface="標楷體"/>
                          <a:ea typeface="新細明體"/>
                          <a:cs typeface="Times New Roman"/>
                        </a:rPr>
                        <a:t> </a:t>
                      </a:r>
                      <a:r>
                        <a:rPr lang="zh-TW" sz="1100" kern="100">
                          <a:latin typeface="Calibri"/>
                          <a:ea typeface="標楷體"/>
                          <a:cs typeface="Times New Roman"/>
                        </a:rPr>
                        <a:t>公務人員：政府＝</a:t>
                      </a:r>
                      <a:r>
                        <a:rPr lang="en-US" sz="1100" kern="100">
                          <a:latin typeface="Calibri"/>
                          <a:ea typeface="標楷體"/>
                          <a:cs typeface="Times New Roman"/>
                        </a:rPr>
                        <a:t>40</a:t>
                      </a:r>
                      <a:r>
                        <a:rPr lang="zh-TW" sz="1100" kern="100">
                          <a:latin typeface="Calibri"/>
                          <a:ea typeface="標楷體"/>
                          <a:cs typeface="Times New Roman"/>
                        </a:rPr>
                        <a:t>：</a:t>
                      </a:r>
                      <a:r>
                        <a:rPr lang="en-US" sz="1100" kern="100">
                          <a:latin typeface="Calibri"/>
                          <a:ea typeface="標楷體"/>
                          <a:cs typeface="Times New Roman"/>
                        </a:rPr>
                        <a:t>60</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519">
                <a:tc vMerge="1">
                  <a:txBody>
                    <a:bodyPr/>
                    <a:lstStyle/>
                    <a:p>
                      <a:endParaRPr lang="zh-TW" altLang="en-US"/>
                    </a:p>
                  </a:txBody>
                  <a:tcPr/>
                </a:tc>
                <a:tc>
                  <a:txBody>
                    <a:bodyPr/>
                    <a:lstStyle/>
                    <a:p>
                      <a:pPr algn="l">
                        <a:spcAft>
                          <a:spcPts val="0"/>
                        </a:spcAft>
                      </a:pPr>
                      <a:r>
                        <a:rPr lang="zh-TW" sz="1100" kern="100">
                          <a:latin typeface="Calibri"/>
                          <a:ea typeface="標楷體"/>
                          <a:cs typeface="Times New Roman"/>
                        </a:rPr>
                        <a:t>提撥費率</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100">
                          <a:latin typeface="標楷體"/>
                          <a:ea typeface="新細明體"/>
                          <a:cs typeface="Times New Roman"/>
                        </a:rPr>
                        <a:t>12%</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TW" sz="1100" kern="100">
                          <a:latin typeface="Calibri"/>
                          <a:ea typeface="標楷體"/>
                          <a:cs typeface="Times New Roman"/>
                        </a:rPr>
                        <a:t>調整至</a:t>
                      </a:r>
                      <a:r>
                        <a:rPr lang="en-US" sz="1100" kern="100">
                          <a:latin typeface="Calibri"/>
                          <a:ea typeface="標楷體"/>
                          <a:cs typeface="Times New Roman"/>
                        </a:rPr>
                        <a:t>15%~18%</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596">
                <a:tc vMerge="1">
                  <a:txBody>
                    <a:bodyPr/>
                    <a:lstStyle/>
                    <a:p>
                      <a:endParaRPr lang="zh-TW" altLang="en-US"/>
                    </a:p>
                  </a:txBody>
                  <a:tcPr/>
                </a:tc>
                <a:tc>
                  <a:txBody>
                    <a:bodyPr/>
                    <a:lstStyle/>
                    <a:p>
                      <a:pPr algn="l">
                        <a:spcAft>
                          <a:spcPts val="0"/>
                        </a:spcAft>
                      </a:pPr>
                      <a:r>
                        <a:rPr lang="zh-TW" sz="1100" kern="100">
                          <a:latin typeface="Calibri"/>
                          <a:ea typeface="標楷體"/>
                          <a:cs typeface="Times New Roman"/>
                        </a:rPr>
                        <a:t>月退休金請領條件</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TW" sz="1100" kern="100">
                          <a:latin typeface="Calibri"/>
                          <a:ea typeface="標楷體"/>
                          <a:cs typeface="Times New Roman"/>
                        </a:rPr>
                        <a:t>現行</a:t>
                      </a:r>
                      <a:r>
                        <a:rPr lang="en-US" sz="1100" kern="100">
                          <a:latin typeface="Calibri"/>
                          <a:ea typeface="標楷體"/>
                          <a:cs typeface="Times New Roman"/>
                        </a:rPr>
                        <a:t>85</a:t>
                      </a:r>
                      <a:r>
                        <a:rPr lang="zh-TW" sz="1100" kern="100">
                          <a:latin typeface="Calibri"/>
                          <a:ea typeface="標楷體"/>
                          <a:cs typeface="Times New Roman"/>
                        </a:rPr>
                        <a:t>制：</a:t>
                      </a:r>
                      <a:endParaRPr lang="zh-TW" sz="1100" kern="100">
                        <a:latin typeface="Calibri"/>
                        <a:ea typeface="新細明體"/>
                        <a:cs typeface="Times New Roman"/>
                      </a:endParaRPr>
                    </a:p>
                    <a:p>
                      <a:pPr algn="l">
                        <a:spcAft>
                          <a:spcPts val="0"/>
                        </a:spcAft>
                      </a:pPr>
                      <a:r>
                        <a:rPr lang="en-US" sz="1100" kern="100">
                          <a:latin typeface="標楷體"/>
                          <a:ea typeface="新細明體"/>
                          <a:cs typeface="Times New Roman"/>
                        </a:rPr>
                        <a:t>1. </a:t>
                      </a:r>
                      <a:r>
                        <a:rPr lang="zh-TW" sz="1100" kern="100">
                          <a:latin typeface="Calibri"/>
                          <a:ea typeface="標楷體"/>
                          <a:cs typeface="Times New Roman"/>
                        </a:rPr>
                        <a:t>年資滿</a:t>
                      </a:r>
                      <a:r>
                        <a:rPr lang="en-US" sz="1100" kern="100">
                          <a:latin typeface="Calibri"/>
                          <a:ea typeface="標楷體"/>
                          <a:cs typeface="Times New Roman"/>
                        </a:rPr>
                        <a:t>25</a:t>
                      </a:r>
                      <a:r>
                        <a:rPr lang="zh-TW" sz="1100" kern="100">
                          <a:latin typeface="Calibri"/>
                          <a:ea typeface="標楷體"/>
                          <a:cs typeface="Times New Roman"/>
                        </a:rPr>
                        <a:t>年、年滿</a:t>
                      </a:r>
                      <a:r>
                        <a:rPr lang="en-US" sz="1100" kern="100">
                          <a:latin typeface="Calibri"/>
                          <a:ea typeface="標楷體"/>
                          <a:cs typeface="Times New Roman"/>
                        </a:rPr>
                        <a:t> 60</a:t>
                      </a:r>
                      <a:r>
                        <a:rPr lang="zh-TW" sz="1100" kern="100">
                          <a:latin typeface="Calibri"/>
                          <a:ea typeface="標楷體"/>
                          <a:cs typeface="Times New Roman"/>
                        </a:rPr>
                        <a:t>歲</a:t>
                      </a:r>
                      <a:endParaRPr lang="zh-TW" sz="1100" kern="100">
                        <a:latin typeface="Calibri"/>
                        <a:ea typeface="新細明體"/>
                        <a:cs typeface="Times New Roman"/>
                      </a:endParaRPr>
                    </a:p>
                    <a:p>
                      <a:pPr algn="l">
                        <a:spcAft>
                          <a:spcPts val="0"/>
                        </a:spcAft>
                      </a:pPr>
                      <a:r>
                        <a:rPr lang="en-US" sz="1100" kern="100">
                          <a:latin typeface="標楷體"/>
                          <a:ea typeface="新細明體"/>
                          <a:cs typeface="Times New Roman"/>
                        </a:rPr>
                        <a:t>2. </a:t>
                      </a:r>
                      <a:r>
                        <a:rPr lang="zh-TW" sz="1100" kern="100">
                          <a:latin typeface="Calibri"/>
                          <a:ea typeface="標楷體"/>
                          <a:cs typeface="Times New Roman"/>
                        </a:rPr>
                        <a:t>年資滿</a:t>
                      </a:r>
                      <a:r>
                        <a:rPr lang="en-US" sz="1100" kern="100">
                          <a:latin typeface="Calibri"/>
                          <a:ea typeface="標楷體"/>
                          <a:cs typeface="Times New Roman"/>
                        </a:rPr>
                        <a:t>30</a:t>
                      </a:r>
                      <a:r>
                        <a:rPr lang="zh-TW" sz="1100" kern="100">
                          <a:latin typeface="Calibri"/>
                          <a:ea typeface="標楷體"/>
                          <a:cs typeface="Times New Roman"/>
                        </a:rPr>
                        <a:t>年、年滿</a:t>
                      </a:r>
                      <a:r>
                        <a:rPr lang="en-US" sz="1100" kern="100">
                          <a:latin typeface="Calibri"/>
                          <a:ea typeface="標楷體"/>
                          <a:cs typeface="Times New Roman"/>
                        </a:rPr>
                        <a:t> 55</a:t>
                      </a:r>
                      <a:r>
                        <a:rPr lang="zh-TW" sz="1100" kern="100">
                          <a:latin typeface="Calibri"/>
                          <a:ea typeface="標楷體"/>
                          <a:cs typeface="Times New Roman"/>
                        </a:rPr>
                        <a:t>歲</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TW" sz="1100" kern="100" dirty="0">
                          <a:latin typeface="Calibri"/>
                          <a:ea typeface="標楷體"/>
                          <a:cs typeface="Times New Roman"/>
                        </a:rPr>
                        <a:t>改為</a:t>
                      </a:r>
                      <a:r>
                        <a:rPr lang="en-US" sz="1100" kern="100" dirty="0">
                          <a:latin typeface="Calibri"/>
                          <a:ea typeface="標楷體"/>
                          <a:cs typeface="Times New Roman"/>
                        </a:rPr>
                        <a:t>90</a:t>
                      </a:r>
                      <a:r>
                        <a:rPr lang="zh-TW" sz="1100" kern="100" dirty="0">
                          <a:latin typeface="Calibri"/>
                          <a:ea typeface="標楷體"/>
                          <a:cs typeface="Times New Roman"/>
                        </a:rPr>
                        <a:t>制：</a:t>
                      </a:r>
                      <a:endParaRPr lang="zh-TW" sz="1100" kern="100" dirty="0">
                        <a:latin typeface="Calibri"/>
                        <a:ea typeface="新細明體"/>
                        <a:cs typeface="Times New Roman"/>
                      </a:endParaRPr>
                    </a:p>
                    <a:p>
                      <a:pPr algn="l">
                        <a:spcAft>
                          <a:spcPts val="0"/>
                        </a:spcAft>
                      </a:pPr>
                      <a:r>
                        <a:rPr lang="en-US" sz="1100" kern="100" dirty="0">
                          <a:latin typeface="標楷體"/>
                          <a:ea typeface="新細明體"/>
                          <a:cs typeface="Times New Roman"/>
                        </a:rPr>
                        <a:t>1. </a:t>
                      </a:r>
                      <a:r>
                        <a:rPr lang="zh-TW" sz="1100" kern="100" dirty="0">
                          <a:latin typeface="Calibri"/>
                          <a:ea typeface="標楷體"/>
                          <a:cs typeface="Times New Roman"/>
                        </a:rPr>
                        <a:t>年資滿</a:t>
                      </a:r>
                      <a:r>
                        <a:rPr lang="en-US" sz="1100" kern="100" dirty="0">
                          <a:latin typeface="Calibri"/>
                          <a:ea typeface="標楷體"/>
                          <a:cs typeface="Times New Roman"/>
                        </a:rPr>
                        <a:t>25</a:t>
                      </a:r>
                      <a:r>
                        <a:rPr lang="zh-TW" sz="1100" kern="100" dirty="0">
                          <a:latin typeface="Calibri"/>
                          <a:ea typeface="標楷體"/>
                          <a:cs typeface="Times New Roman"/>
                        </a:rPr>
                        <a:t>年、年滿</a:t>
                      </a:r>
                      <a:r>
                        <a:rPr lang="en-US" sz="1100" kern="100" dirty="0">
                          <a:latin typeface="Calibri"/>
                          <a:ea typeface="標楷體"/>
                          <a:cs typeface="Times New Roman"/>
                        </a:rPr>
                        <a:t>65</a:t>
                      </a:r>
                      <a:r>
                        <a:rPr lang="zh-TW" sz="1100" kern="100" dirty="0">
                          <a:latin typeface="Calibri"/>
                          <a:ea typeface="標楷體"/>
                          <a:cs typeface="Times New Roman"/>
                        </a:rPr>
                        <a:t>歲</a:t>
                      </a:r>
                      <a:endParaRPr lang="zh-TW" sz="1100" kern="100" dirty="0">
                        <a:latin typeface="Calibri"/>
                        <a:ea typeface="新細明體"/>
                        <a:cs typeface="Times New Roman"/>
                      </a:endParaRPr>
                    </a:p>
                    <a:p>
                      <a:pPr algn="l">
                        <a:spcAft>
                          <a:spcPts val="0"/>
                        </a:spcAft>
                      </a:pPr>
                      <a:r>
                        <a:rPr lang="en-US" sz="1100" kern="100" dirty="0">
                          <a:latin typeface="標楷體"/>
                          <a:ea typeface="新細明體"/>
                          <a:cs typeface="Times New Roman"/>
                        </a:rPr>
                        <a:t>2. </a:t>
                      </a:r>
                      <a:r>
                        <a:rPr lang="zh-TW" sz="1100" kern="100" dirty="0">
                          <a:latin typeface="Calibri"/>
                          <a:ea typeface="標楷體"/>
                          <a:cs typeface="Times New Roman"/>
                        </a:rPr>
                        <a:t>年資滿</a:t>
                      </a:r>
                      <a:r>
                        <a:rPr lang="en-US" sz="1100" kern="100" dirty="0">
                          <a:latin typeface="Calibri"/>
                          <a:ea typeface="標楷體"/>
                          <a:cs typeface="Times New Roman"/>
                        </a:rPr>
                        <a:t>30</a:t>
                      </a:r>
                      <a:r>
                        <a:rPr lang="zh-TW" sz="1100" kern="100" dirty="0">
                          <a:latin typeface="Calibri"/>
                          <a:ea typeface="標楷體"/>
                          <a:cs typeface="Times New Roman"/>
                        </a:rPr>
                        <a:t>年、年滿</a:t>
                      </a:r>
                      <a:r>
                        <a:rPr lang="en-US" sz="1100" kern="100" dirty="0">
                          <a:latin typeface="Calibri"/>
                          <a:ea typeface="標楷體"/>
                          <a:cs typeface="Times New Roman"/>
                        </a:rPr>
                        <a:t>60</a:t>
                      </a:r>
                      <a:r>
                        <a:rPr lang="zh-TW" sz="1100" kern="100" dirty="0">
                          <a:latin typeface="Calibri"/>
                          <a:ea typeface="標楷體"/>
                          <a:cs typeface="Times New Roman"/>
                        </a:rPr>
                        <a:t>歲</a:t>
                      </a:r>
                      <a:endParaRPr lang="zh-TW" sz="1100" kern="100" dirty="0">
                        <a:latin typeface="Calibri"/>
                        <a:ea typeface="新細明體"/>
                        <a:cs typeface="Times New Roman"/>
                      </a:endParaRPr>
                    </a:p>
                    <a:p>
                      <a:pPr algn="l">
                        <a:spcAft>
                          <a:spcPts val="0"/>
                        </a:spcAft>
                      </a:pPr>
                      <a:r>
                        <a:rPr lang="zh-TW" sz="1100" kern="100" dirty="0">
                          <a:latin typeface="Calibri"/>
                          <a:ea typeface="標楷體"/>
                          <a:cs typeface="Times New Roman"/>
                        </a:rPr>
                        <a:t>＊</a:t>
                      </a:r>
                      <a:r>
                        <a:rPr lang="en-US" sz="1100" kern="100" dirty="0">
                          <a:latin typeface="Calibri"/>
                          <a:ea typeface="標楷體"/>
                          <a:cs typeface="Times New Roman"/>
                        </a:rPr>
                        <a:t> 90</a:t>
                      </a:r>
                      <a:r>
                        <a:rPr lang="zh-TW" sz="1100" kern="100" dirty="0">
                          <a:latin typeface="Calibri"/>
                          <a:ea typeface="標楷體"/>
                          <a:cs typeface="Times New Roman"/>
                        </a:rPr>
                        <a:t>制之實施將與</a:t>
                      </a:r>
                      <a:r>
                        <a:rPr lang="en-US" sz="1100" kern="100" dirty="0">
                          <a:latin typeface="Calibri"/>
                          <a:ea typeface="標楷體"/>
                          <a:cs typeface="Times New Roman"/>
                        </a:rPr>
                        <a:t>85</a:t>
                      </a:r>
                      <a:r>
                        <a:rPr lang="zh-TW" sz="1100" kern="100" dirty="0">
                          <a:latin typeface="Calibri"/>
                          <a:ea typeface="標楷體"/>
                          <a:cs typeface="Times New Roman"/>
                        </a:rPr>
                        <a:t>制之</a:t>
                      </a:r>
                      <a:r>
                        <a:rPr lang="en-US" sz="1100" kern="100" dirty="0">
                          <a:latin typeface="Calibri"/>
                          <a:ea typeface="標楷體"/>
                          <a:cs typeface="Times New Roman"/>
                        </a:rPr>
                        <a:t>10</a:t>
                      </a:r>
                      <a:r>
                        <a:rPr lang="zh-TW" sz="1100" kern="100" dirty="0">
                          <a:latin typeface="Calibri"/>
                          <a:ea typeface="標楷體"/>
                          <a:cs typeface="Times New Roman"/>
                        </a:rPr>
                        <a:t>年緩衝期</a:t>
                      </a:r>
                      <a:r>
                        <a:rPr lang="en-US" sz="1100" kern="100" dirty="0">
                          <a:latin typeface="Calibri"/>
                          <a:ea typeface="標楷體"/>
                          <a:cs typeface="Times New Roman"/>
                        </a:rPr>
                        <a:t>(</a:t>
                      </a:r>
                      <a:r>
                        <a:rPr lang="zh-TW" sz="1100" kern="100" dirty="0">
                          <a:latin typeface="Calibri"/>
                          <a:ea typeface="標楷體"/>
                          <a:cs typeface="Times New Roman"/>
                        </a:rPr>
                        <a:t>指標數</a:t>
                      </a:r>
                      <a:r>
                        <a:rPr lang="en-US" sz="1100" kern="100" dirty="0">
                          <a:latin typeface="Calibri"/>
                          <a:ea typeface="標楷體"/>
                          <a:cs typeface="Times New Roman"/>
                        </a:rPr>
                        <a:t>)</a:t>
                      </a:r>
                      <a:r>
                        <a:rPr lang="zh-TW" sz="1100" kern="100" dirty="0">
                          <a:latin typeface="Calibri"/>
                          <a:ea typeface="標楷體"/>
                          <a:cs typeface="Times New Roman"/>
                        </a:rPr>
                        <a:t>銜接</a:t>
                      </a:r>
                      <a:endParaRPr lang="zh-TW" sz="1100" kern="100" dirty="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077">
                <a:tc vMerge="1">
                  <a:txBody>
                    <a:bodyPr/>
                    <a:lstStyle/>
                    <a:p>
                      <a:endParaRPr lang="zh-TW" altLang="en-US"/>
                    </a:p>
                  </a:txBody>
                  <a:tcPr/>
                </a:tc>
                <a:tc>
                  <a:txBody>
                    <a:bodyPr/>
                    <a:lstStyle/>
                    <a:p>
                      <a:pPr algn="l">
                        <a:spcAft>
                          <a:spcPts val="0"/>
                        </a:spcAft>
                      </a:pPr>
                      <a:r>
                        <a:rPr lang="zh-TW" sz="1100" kern="100">
                          <a:latin typeface="Calibri"/>
                          <a:ea typeface="標楷體"/>
                          <a:cs typeface="Times New Roman"/>
                        </a:rPr>
                        <a:t>退休金計算基準</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TW" sz="1100" kern="100">
                          <a:latin typeface="Calibri"/>
                          <a:ea typeface="標楷體"/>
                          <a:cs typeface="Times New Roman"/>
                        </a:rPr>
                        <a:t>最後在職俸額</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TW" sz="1100" kern="100">
                          <a:latin typeface="Calibri"/>
                          <a:ea typeface="標楷體"/>
                          <a:cs typeface="Times New Roman"/>
                        </a:rPr>
                        <a:t>自</a:t>
                      </a:r>
                      <a:r>
                        <a:rPr lang="en-US" sz="1100" kern="100">
                          <a:latin typeface="Calibri"/>
                          <a:ea typeface="標楷體"/>
                          <a:cs typeface="Times New Roman"/>
                        </a:rPr>
                        <a:t>106</a:t>
                      </a:r>
                      <a:r>
                        <a:rPr lang="zh-TW" sz="1100" kern="100">
                          <a:latin typeface="Calibri"/>
                          <a:ea typeface="標楷體"/>
                          <a:cs typeface="Times New Roman"/>
                        </a:rPr>
                        <a:t>年起調整為「最後在職</a:t>
                      </a:r>
                      <a:r>
                        <a:rPr lang="en-US" sz="1100" kern="100">
                          <a:latin typeface="Calibri"/>
                          <a:ea typeface="標楷體"/>
                          <a:cs typeface="Times New Roman"/>
                        </a:rPr>
                        <a:t>10</a:t>
                      </a:r>
                      <a:r>
                        <a:rPr lang="zh-TW" sz="1100" kern="100">
                          <a:latin typeface="Calibri"/>
                          <a:ea typeface="標楷體"/>
                          <a:cs typeface="Times New Roman"/>
                        </a:rPr>
                        <a:t>年平均俸額」，逐年調整至</a:t>
                      </a:r>
                      <a:r>
                        <a:rPr lang="en-US" sz="1100" kern="100">
                          <a:latin typeface="Calibri"/>
                          <a:ea typeface="標楷體"/>
                          <a:cs typeface="Times New Roman"/>
                        </a:rPr>
                        <a:t>111</a:t>
                      </a:r>
                      <a:r>
                        <a:rPr lang="zh-TW" sz="1100" kern="100">
                          <a:latin typeface="Calibri"/>
                          <a:ea typeface="標楷體"/>
                          <a:cs typeface="Times New Roman"/>
                        </a:rPr>
                        <a:t>年「最後在職</a:t>
                      </a:r>
                      <a:r>
                        <a:rPr lang="en-US" sz="1100" kern="100">
                          <a:latin typeface="Calibri"/>
                          <a:ea typeface="標楷體"/>
                          <a:cs typeface="Times New Roman"/>
                        </a:rPr>
                        <a:t>15</a:t>
                      </a:r>
                      <a:r>
                        <a:rPr lang="zh-TW" sz="1100" kern="100">
                          <a:latin typeface="Calibri"/>
                          <a:ea typeface="標楷體"/>
                          <a:cs typeface="Times New Roman"/>
                        </a:rPr>
                        <a:t>年平均俸額」</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3635">
                <a:tc vMerge="1">
                  <a:txBody>
                    <a:bodyPr/>
                    <a:lstStyle/>
                    <a:p>
                      <a:endParaRPr lang="zh-TW" altLang="en-US"/>
                    </a:p>
                  </a:txBody>
                  <a:tcPr/>
                </a:tc>
                <a:tc>
                  <a:txBody>
                    <a:bodyPr/>
                    <a:lstStyle/>
                    <a:p>
                      <a:pPr algn="l">
                        <a:spcAft>
                          <a:spcPts val="0"/>
                        </a:spcAft>
                      </a:pPr>
                      <a:r>
                        <a:rPr lang="zh-TW" sz="1100" kern="100">
                          <a:latin typeface="Calibri"/>
                          <a:ea typeface="標楷體"/>
                          <a:cs typeface="Times New Roman"/>
                        </a:rPr>
                        <a:t>退休金基數內涵</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TW" sz="1100" kern="100">
                          <a:latin typeface="Calibri"/>
                          <a:ea typeface="標楷體"/>
                          <a:cs typeface="Times New Roman"/>
                        </a:rPr>
                        <a:t>新制年資以「本俸</a:t>
                      </a:r>
                      <a:r>
                        <a:rPr lang="en-US" sz="1100" kern="100">
                          <a:latin typeface="Calibri"/>
                          <a:ea typeface="標楷體"/>
                          <a:cs typeface="Times New Roman"/>
                        </a:rPr>
                        <a:t>X2</a:t>
                      </a:r>
                      <a:r>
                        <a:rPr lang="zh-TW" sz="1100" kern="100">
                          <a:latin typeface="Calibri"/>
                          <a:ea typeface="標楷體"/>
                          <a:cs typeface="Times New Roman"/>
                        </a:rPr>
                        <a:t>」計算</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TW" sz="1100" kern="100">
                          <a:latin typeface="Calibri"/>
                          <a:ea typeface="標楷體"/>
                          <a:cs typeface="Times New Roman"/>
                        </a:rPr>
                        <a:t>調降新制年資基數內涵如下：</a:t>
                      </a:r>
                      <a:endParaRPr lang="zh-TW" sz="1100" kern="100">
                        <a:latin typeface="Calibri"/>
                        <a:ea typeface="新細明體"/>
                        <a:cs typeface="Times New Roman"/>
                      </a:endParaRPr>
                    </a:p>
                    <a:p>
                      <a:pPr algn="l">
                        <a:spcAft>
                          <a:spcPts val="0"/>
                        </a:spcAft>
                      </a:pPr>
                      <a:r>
                        <a:rPr lang="en-US" sz="1100" kern="100">
                          <a:latin typeface="標楷體"/>
                          <a:ea typeface="新細明體"/>
                          <a:cs typeface="Times New Roman"/>
                        </a:rPr>
                        <a:t>1. </a:t>
                      </a:r>
                      <a:r>
                        <a:rPr lang="zh-TW" sz="1100" kern="100">
                          <a:latin typeface="Calibri"/>
                          <a:ea typeface="標楷體"/>
                          <a:cs typeface="Times New Roman"/>
                        </a:rPr>
                        <a:t>具新舊制年資者：自</a:t>
                      </a:r>
                      <a:r>
                        <a:rPr lang="en-US" sz="1100" kern="100">
                          <a:latin typeface="Calibri"/>
                          <a:ea typeface="標楷體"/>
                          <a:cs typeface="Times New Roman"/>
                        </a:rPr>
                        <a:t>105</a:t>
                      </a:r>
                      <a:r>
                        <a:rPr lang="zh-TW" sz="1100" kern="100">
                          <a:latin typeface="Calibri"/>
                          <a:ea typeface="標楷體"/>
                          <a:cs typeface="Times New Roman"/>
                        </a:rPr>
                        <a:t>年起從「本俸</a:t>
                      </a:r>
                      <a:r>
                        <a:rPr lang="en-US" sz="1100" kern="100">
                          <a:latin typeface="Calibri"/>
                          <a:ea typeface="標楷體"/>
                          <a:cs typeface="Times New Roman"/>
                        </a:rPr>
                        <a:t>X2</a:t>
                      </a:r>
                      <a:r>
                        <a:rPr lang="zh-TW" sz="1100" kern="100">
                          <a:latin typeface="Calibri"/>
                          <a:ea typeface="標楷體"/>
                          <a:cs typeface="Times New Roman"/>
                        </a:rPr>
                        <a:t>」逐年調降至</a:t>
                      </a:r>
                      <a:r>
                        <a:rPr lang="en-US" sz="1100" kern="100">
                          <a:latin typeface="Calibri"/>
                          <a:ea typeface="標楷體"/>
                          <a:cs typeface="Times New Roman"/>
                        </a:rPr>
                        <a:t>109</a:t>
                      </a:r>
                      <a:r>
                        <a:rPr lang="zh-TW" sz="1100" kern="100">
                          <a:latin typeface="Calibri"/>
                          <a:ea typeface="標楷體"/>
                          <a:cs typeface="Times New Roman"/>
                        </a:rPr>
                        <a:t>年「平均俸額</a:t>
                      </a:r>
                      <a:r>
                        <a:rPr lang="en-US" sz="1100" kern="100">
                          <a:latin typeface="Calibri"/>
                          <a:ea typeface="標楷體"/>
                          <a:cs typeface="Times New Roman"/>
                        </a:rPr>
                        <a:t>X1.6</a:t>
                      </a:r>
                      <a:r>
                        <a:rPr lang="zh-TW" sz="1100" kern="100">
                          <a:latin typeface="Calibri"/>
                          <a:ea typeface="標楷體"/>
                          <a:cs typeface="Times New Roman"/>
                        </a:rPr>
                        <a:t>」</a:t>
                      </a:r>
                      <a:endParaRPr lang="zh-TW" sz="1100" kern="100">
                        <a:latin typeface="Calibri"/>
                        <a:ea typeface="新細明體"/>
                        <a:cs typeface="Times New Roman"/>
                      </a:endParaRPr>
                    </a:p>
                    <a:p>
                      <a:pPr algn="l">
                        <a:spcAft>
                          <a:spcPts val="0"/>
                        </a:spcAft>
                      </a:pPr>
                      <a:r>
                        <a:rPr lang="en-US" sz="1100" kern="100">
                          <a:latin typeface="標楷體"/>
                          <a:ea typeface="新細明體"/>
                          <a:cs typeface="Times New Roman"/>
                        </a:rPr>
                        <a:t>2. </a:t>
                      </a:r>
                      <a:r>
                        <a:rPr lang="zh-TW" sz="1100" kern="100">
                          <a:latin typeface="Calibri"/>
                          <a:ea typeface="標楷體"/>
                          <a:cs typeface="Times New Roman"/>
                        </a:rPr>
                        <a:t>純新制年資者：自</a:t>
                      </a:r>
                      <a:r>
                        <a:rPr lang="en-US" sz="1100" kern="100">
                          <a:latin typeface="Calibri"/>
                          <a:ea typeface="標楷體"/>
                          <a:cs typeface="Times New Roman"/>
                        </a:rPr>
                        <a:t>105</a:t>
                      </a:r>
                      <a:r>
                        <a:rPr lang="zh-TW" sz="1100" kern="100">
                          <a:latin typeface="Calibri"/>
                          <a:ea typeface="標楷體"/>
                          <a:cs typeface="Times New Roman"/>
                        </a:rPr>
                        <a:t>年起從「本俸</a:t>
                      </a:r>
                      <a:r>
                        <a:rPr lang="en-US" sz="1100" kern="100">
                          <a:latin typeface="Calibri"/>
                          <a:ea typeface="標楷體"/>
                          <a:cs typeface="Times New Roman"/>
                        </a:rPr>
                        <a:t>X2</a:t>
                      </a:r>
                      <a:r>
                        <a:rPr lang="zh-TW" sz="1100" kern="100">
                          <a:latin typeface="Calibri"/>
                          <a:ea typeface="標楷體"/>
                          <a:cs typeface="Times New Roman"/>
                        </a:rPr>
                        <a:t>」逐年調降至</a:t>
                      </a:r>
                      <a:r>
                        <a:rPr lang="en-US" sz="1100" kern="100">
                          <a:latin typeface="Calibri"/>
                          <a:ea typeface="標楷體"/>
                          <a:cs typeface="Times New Roman"/>
                        </a:rPr>
                        <a:t>108</a:t>
                      </a:r>
                      <a:r>
                        <a:rPr lang="zh-TW" sz="1100" kern="100">
                          <a:latin typeface="Calibri"/>
                          <a:ea typeface="標楷體"/>
                          <a:cs typeface="Times New Roman"/>
                        </a:rPr>
                        <a:t>年「平均俸額</a:t>
                      </a:r>
                      <a:r>
                        <a:rPr lang="en-US" sz="1100" kern="100">
                          <a:latin typeface="Calibri"/>
                          <a:ea typeface="標楷體"/>
                          <a:cs typeface="Times New Roman"/>
                        </a:rPr>
                        <a:t>X1.7</a:t>
                      </a:r>
                      <a:r>
                        <a:rPr lang="zh-TW" sz="1100" kern="100">
                          <a:latin typeface="Calibri"/>
                          <a:ea typeface="標楷體"/>
                          <a:cs typeface="Times New Roman"/>
                        </a:rPr>
                        <a:t>」</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596">
                <a:tc vMerge="1">
                  <a:txBody>
                    <a:bodyPr/>
                    <a:lstStyle/>
                    <a:p>
                      <a:endParaRPr lang="zh-TW" altLang="en-US"/>
                    </a:p>
                  </a:txBody>
                  <a:tcPr/>
                </a:tc>
                <a:tc>
                  <a:txBody>
                    <a:bodyPr/>
                    <a:lstStyle/>
                    <a:p>
                      <a:pPr algn="l">
                        <a:spcAft>
                          <a:spcPts val="0"/>
                        </a:spcAft>
                      </a:pPr>
                      <a:r>
                        <a:rPr lang="zh-TW" sz="1100" kern="100">
                          <a:latin typeface="Calibri"/>
                          <a:ea typeface="標楷體"/>
                          <a:cs typeface="Times New Roman"/>
                        </a:rPr>
                        <a:t>優惠存款</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TW" sz="1100" kern="100">
                          <a:latin typeface="Calibri"/>
                          <a:ea typeface="標楷體"/>
                          <a:cs typeface="Times New Roman"/>
                        </a:rPr>
                        <a:t>月退休金加計優惠存款利息所得總計不得超過</a:t>
                      </a:r>
                      <a:r>
                        <a:rPr lang="en-US" sz="1100" kern="100">
                          <a:latin typeface="Calibri"/>
                          <a:ea typeface="標楷體"/>
                          <a:cs typeface="Times New Roman"/>
                        </a:rPr>
                        <a:t>75%~95%</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100">
                          <a:latin typeface="標楷體"/>
                          <a:ea typeface="新細明體"/>
                          <a:cs typeface="Times New Roman"/>
                        </a:rPr>
                        <a:t>1. </a:t>
                      </a:r>
                      <a:r>
                        <a:rPr lang="zh-TW" sz="1100" kern="100">
                          <a:latin typeface="Calibri"/>
                          <a:ea typeface="標楷體"/>
                          <a:cs typeface="Times New Roman"/>
                        </a:rPr>
                        <a:t>配合公保年金化提早停止優存制度</a:t>
                      </a:r>
                      <a:endParaRPr lang="zh-TW" sz="1100" kern="100">
                        <a:latin typeface="Calibri"/>
                        <a:ea typeface="新細明體"/>
                        <a:cs typeface="Times New Roman"/>
                      </a:endParaRPr>
                    </a:p>
                    <a:p>
                      <a:pPr algn="l">
                        <a:spcAft>
                          <a:spcPts val="0"/>
                        </a:spcAft>
                      </a:pPr>
                      <a:r>
                        <a:rPr lang="en-US" sz="1100" kern="100">
                          <a:latin typeface="標楷體"/>
                          <a:ea typeface="新細明體"/>
                          <a:cs typeface="Times New Roman"/>
                        </a:rPr>
                        <a:t>2. </a:t>
                      </a:r>
                      <a:r>
                        <a:rPr lang="zh-TW" sz="1100" kern="100">
                          <a:latin typeface="Calibri"/>
                          <a:ea typeface="標楷體"/>
                          <a:cs typeface="Times New Roman"/>
                        </a:rPr>
                        <a:t>兼具新舊制年資者：同已退休人員優惠存款利率調降方案</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2077">
                <a:tc rowSpan="2">
                  <a:txBody>
                    <a:bodyPr/>
                    <a:lstStyle/>
                    <a:p>
                      <a:pPr algn="l">
                        <a:spcAft>
                          <a:spcPts val="0"/>
                        </a:spcAft>
                      </a:pPr>
                      <a:r>
                        <a:rPr lang="zh-TW" sz="1100" kern="100">
                          <a:latin typeface="Calibri"/>
                          <a:ea typeface="標楷體"/>
                          <a:cs typeface="Times New Roman"/>
                        </a:rPr>
                        <a:t>已</a:t>
                      </a:r>
                      <a:endParaRPr lang="zh-TW" sz="1100" kern="100">
                        <a:latin typeface="Calibri"/>
                        <a:ea typeface="新細明體"/>
                        <a:cs typeface="Times New Roman"/>
                      </a:endParaRPr>
                    </a:p>
                    <a:p>
                      <a:pPr algn="l">
                        <a:spcAft>
                          <a:spcPts val="0"/>
                        </a:spcAft>
                      </a:pPr>
                      <a:r>
                        <a:rPr lang="zh-TW" sz="1100" kern="100">
                          <a:latin typeface="Calibri"/>
                          <a:ea typeface="標楷體"/>
                          <a:cs typeface="Times New Roman"/>
                        </a:rPr>
                        <a:t>退</a:t>
                      </a:r>
                      <a:endParaRPr lang="zh-TW" sz="1100" kern="100">
                        <a:latin typeface="Calibri"/>
                        <a:ea typeface="新細明體"/>
                        <a:cs typeface="Times New Roman"/>
                      </a:endParaRPr>
                    </a:p>
                    <a:p>
                      <a:pPr algn="l">
                        <a:spcAft>
                          <a:spcPts val="0"/>
                        </a:spcAft>
                      </a:pPr>
                      <a:r>
                        <a:rPr lang="zh-TW" sz="1100" kern="100">
                          <a:latin typeface="Calibri"/>
                          <a:ea typeface="標楷體"/>
                          <a:cs typeface="Times New Roman"/>
                        </a:rPr>
                        <a:t>休</a:t>
                      </a:r>
                      <a:endParaRPr lang="zh-TW" sz="1100" kern="100">
                        <a:latin typeface="Calibri"/>
                        <a:ea typeface="新細明體"/>
                        <a:cs typeface="Times New Roman"/>
                      </a:endParaRPr>
                    </a:p>
                    <a:p>
                      <a:pPr algn="l">
                        <a:spcAft>
                          <a:spcPts val="0"/>
                        </a:spcAft>
                      </a:pPr>
                      <a:r>
                        <a:rPr lang="zh-TW" sz="1100" kern="100">
                          <a:latin typeface="Calibri"/>
                          <a:ea typeface="標楷體"/>
                          <a:cs typeface="Times New Roman"/>
                        </a:rPr>
                        <a:t>人</a:t>
                      </a:r>
                      <a:endParaRPr lang="zh-TW" sz="1100" kern="100">
                        <a:latin typeface="Calibri"/>
                        <a:ea typeface="新細明體"/>
                        <a:cs typeface="Times New Roman"/>
                      </a:endParaRPr>
                    </a:p>
                    <a:p>
                      <a:pPr algn="l">
                        <a:spcAft>
                          <a:spcPts val="0"/>
                        </a:spcAft>
                      </a:pPr>
                      <a:r>
                        <a:rPr lang="zh-TW" sz="1100" kern="100">
                          <a:latin typeface="Calibri"/>
                          <a:ea typeface="標楷體"/>
                          <a:cs typeface="Times New Roman"/>
                        </a:rPr>
                        <a:t>員</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TW" sz="1100" kern="100">
                          <a:latin typeface="Calibri"/>
                          <a:ea typeface="標楷體"/>
                          <a:cs typeface="Times New Roman"/>
                        </a:rPr>
                        <a:t>退休金基數內涵</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TW" sz="1100" kern="100">
                          <a:latin typeface="Calibri"/>
                          <a:ea typeface="標楷體"/>
                          <a:cs typeface="Times New Roman"/>
                        </a:rPr>
                        <a:t>新制年資以「本俸</a:t>
                      </a:r>
                      <a:r>
                        <a:rPr lang="en-US" sz="1100" kern="100">
                          <a:latin typeface="Calibri"/>
                          <a:ea typeface="標楷體"/>
                          <a:cs typeface="Times New Roman"/>
                        </a:rPr>
                        <a:t>X2</a:t>
                      </a:r>
                      <a:r>
                        <a:rPr lang="zh-TW" sz="1100" kern="100">
                          <a:latin typeface="Calibri"/>
                          <a:ea typeface="標楷體"/>
                          <a:cs typeface="Times New Roman"/>
                        </a:rPr>
                        <a:t>」計算</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TW" sz="1100" kern="100">
                          <a:latin typeface="Calibri"/>
                          <a:ea typeface="標楷體"/>
                          <a:cs typeface="Times New Roman"/>
                        </a:rPr>
                        <a:t>調降新制年資基數內涵：自</a:t>
                      </a:r>
                      <a:r>
                        <a:rPr lang="en-US" sz="1100" kern="100">
                          <a:latin typeface="Calibri"/>
                          <a:ea typeface="標楷體"/>
                          <a:cs typeface="Times New Roman"/>
                        </a:rPr>
                        <a:t>105</a:t>
                      </a:r>
                      <a:r>
                        <a:rPr lang="zh-TW" sz="1100" kern="100">
                          <a:latin typeface="Calibri"/>
                          <a:ea typeface="標楷體"/>
                          <a:cs typeface="Times New Roman"/>
                        </a:rPr>
                        <a:t>年起</a:t>
                      </a:r>
                      <a:endParaRPr lang="zh-TW" sz="1100" kern="100">
                        <a:latin typeface="Calibri"/>
                        <a:ea typeface="新細明體"/>
                        <a:cs typeface="Times New Roman"/>
                      </a:endParaRPr>
                    </a:p>
                    <a:p>
                      <a:pPr algn="l">
                        <a:spcAft>
                          <a:spcPts val="0"/>
                        </a:spcAft>
                      </a:pPr>
                      <a:r>
                        <a:rPr lang="zh-TW" sz="1100" kern="100">
                          <a:latin typeface="Calibri"/>
                          <a:ea typeface="標楷體"/>
                          <a:cs typeface="Times New Roman"/>
                        </a:rPr>
                        <a:t>從「本俸</a:t>
                      </a:r>
                      <a:r>
                        <a:rPr lang="en-US" sz="1100" kern="100">
                          <a:latin typeface="Calibri"/>
                          <a:ea typeface="標楷體"/>
                          <a:cs typeface="Times New Roman"/>
                        </a:rPr>
                        <a:t>X2</a:t>
                      </a:r>
                      <a:r>
                        <a:rPr lang="zh-TW" sz="1100" kern="100">
                          <a:latin typeface="Calibri"/>
                          <a:ea typeface="標楷體"/>
                          <a:cs typeface="Times New Roman"/>
                        </a:rPr>
                        <a:t>」逐年調降至</a:t>
                      </a:r>
                      <a:r>
                        <a:rPr lang="en-US" sz="1100" kern="100">
                          <a:latin typeface="Calibri"/>
                          <a:ea typeface="標楷體"/>
                          <a:cs typeface="Times New Roman"/>
                        </a:rPr>
                        <a:t>109</a:t>
                      </a:r>
                      <a:r>
                        <a:rPr lang="zh-TW" sz="1100" kern="100">
                          <a:latin typeface="Calibri"/>
                          <a:ea typeface="標楷體"/>
                          <a:cs typeface="Times New Roman"/>
                        </a:rPr>
                        <a:t>年「本俸</a:t>
                      </a:r>
                      <a:r>
                        <a:rPr lang="en-US" sz="1100" kern="100">
                          <a:latin typeface="Calibri"/>
                          <a:ea typeface="標楷體"/>
                          <a:cs typeface="Times New Roman"/>
                        </a:rPr>
                        <a:t>X1.6</a:t>
                      </a:r>
                      <a:r>
                        <a:rPr lang="zh-TW" sz="1100" kern="100">
                          <a:latin typeface="Calibri"/>
                          <a:ea typeface="標楷體"/>
                          <a:cs typeface="Times New Roman"/>
                        </a:rPr>
                        <a:t>」</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5712">
                <a:tc vMerge="1">
                  <a:txBody>
                    <a:bodyPr/>
                    <a:lstStyle/>
                    <a:p>
                      <a:endParaRPr lang="zh-TW" altLang="en-US"/>
                    </a:p>
                  </a:txBody>
                  <a:tcPr/>
                </a:tc>
                <a:tc>
                  <a:txBody>
                    <a:bodyPr/>
                    <a:lstStyle/>
                    <a:p>
                      <a:pPr algn="l">
                        <a:spcAft>
                          <a:spcPts val="0"/>
                        </a:spcAft>
                      </a:pPr>
                      <a:r>
                        <a:rPr lang="zh-TW" sz="1100" kern="100">
                          <a:latin typeface="Calibri"/>
                          <a:ea typeface="標楷體"/>
                          <a:cs typeface="Times New Roman"/>
                        </a:rPr>
                        <a:t>優惠存款</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zh-TW" sz="1100" kern="100">
                          <a:latin typeface="Calibri"/>
                          <a:ea typeface="標楷體"/>
                          <a:cs typeface="Times New Roman"/>
                        </a:rPr>
                        <a:t>同現職人員</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100">
                          <a:latin typeface="標楷體"/>
                          <a:ea typeface="新細明體"/>
                          <a:cs typeface="Times New Roman"/>
                        </a:rPr>
                        <a:t>1. 84</a:t>
                      </a:r>
                      <a:r>
                        <a:rPr lang="zh-TW" sz="1100" kern="100">
                          <a:latin typeface="Calibri"/>
                          <a:ea typeface="標楷體"/>
                          <a:cs typeface="Times New Roman"/>
                        </a:rPr>
                        <a:t>年</a:t>
                      </a:r>
                      <a:r>
                        <a:rPr lang="en-US" sz="1100" kern="100">
                          <a:latin typeface="Calibri"/>
                          <a:ea typeface="標楷體"/>
                          <a:cs typeface="Times New Roman"/>
                        </a:rPr>
                        <a:t>7</a:t>
                      </a:r>
                      <a:r>
                        <a:rPr lang="zh-TW" sz="1100" kern="100">
                          <a:latin typeface="Calibri"/>
                          <a:ea typeface="標楷體"/>
                          <a:cs typeface="Times New Roman"/>
                        </a:rPr>
                        <a:t>月</a:t>
                      </a:r>
                      <a:r>
                        <a:rPr lang="en-US" sz="1100" kern="100">
                          <a:latin typeface="Calibri"/>
                          <a:ea typeface="標楷體"/>
                          <a:cs typeface="Times New Roman"/>
                        </a:rPr>
                        <a:t>1</a:t>
                      </a:r>
                      <a:r>
                        <a:rPr lang="zh-TW" sz="1100" kern="100">
                          <a:latin typeface="Calibri"/>
                          <a:ea typeface="標楷體"/>
                          <a:cs typeface="Times New Roman"/>
                        </a:rPr>
                        <a:t>日以前退休者：維持</a:t>
                      </a:r>
                      <a:r>
                        <a:rPr lang="en-US" sz="1100" kern="100">
                          <a:latin typeface="Calibri"/>
                          <a:ea typeface="標楷體"/>
                          <a:cs typeface="Times New Roman"/>
                        </a:rPr>
                        <a:t>18%</a:t>
                      </a:r>
                      <a:endParaRPr lang="zh-TW" sz="1100" kern="100">
                        <a:latin typeface="Calibri"/>
                        <a:ea typeface="新細明體"/>
                        <a:cs typeface="Times New Roman"/>
                      </a:endParaRPr>
                    </a:p>
                    <a:p>
                      <a:pPr algn="l">
                        <a:spcAft>
                          <a:spcPts val="0"/>
                        </a:spcAft>
                      </a:pPr>
                      <a:r>
                        <a:rPr lang="en-US" sz="1100" kern="100">
                          <a:latin typeface="標楷體"/>
                          <a:ea typeface="新細明體"/>
                          <a:cs typeface="Times New Roman"/>
                        </a:rPr>
                        <a:t>2. 84</a:t>
                      </a:r>
                      <a:r>
                        <a:rPr lang="zh-TW" sz="1100" kern="100">
                          <a:latin typeface="Calibri"/>
                          <a:ea typeface="標楷體"/>
                          <a:cs typeface="Times New Roman"/>
                        </a:rPr>
                        <a:t>年</a:t>
                      </a:r>
                      <a:r>
                        <a:rPr lang="en-US" sz="1100" kern="100">
                          <a:latin typeface="Calibri"/>
                          <a:ea typeface="標楷體"/>
                          <a:cs typeface="Times New Roman"/>
                        </a:rPr>
                        <a:t>7</a:t>
                      </a:r>
                      <a:r>
                        <a:rPr lang="zh-TW" sz="1100" kern="100">
                          <a:latin typeface="Calibri"/>
                          <a:ea typeface="標楷體"/>
                          <a:cs typeface="Times New Roman"/>
                        </a:rPr>
                        <a:t>月</a:t>
                      </a:r>
                      <a:r>
                        <a:rPr lang="en-US" sz="1100" kern="100">
                          <a:latin typeface="Calibri"/>
                          <a:ea typeface="標楷體"/>
                          <a:cs typeface="Times New Roman"/>
                        </a:rPr>
                        <a:t>2</a:t>
                      </a:r>
                      <a:r>
                        <a:rPr lang="zh-TW" sz="1100" kern="100">
                          <a:latin typeface="Calibri"/>
                          <a:ea typeface="標楷體"/>
                          <a:cs typeface="Times New Roman"/>
                        </a:rPr>
                        <a:t>日以後退休且兼具新舊制年資者</a:t>
                      </a:r>
                      <a:r>
                        <a:rPr lang="en-US" sz="1100" kern="100">
                          <a:latin typeface="Calibri"/>
                          <a:ea typeface="標楷體"/>
                          <a:cs typeface="Times New Roman"/>
                        </a:rPr>
                        <a:t>(</a:t>
                      </a:r>
                      <a:r>
                        <a:rPr lang="zh-TW" sz="1100" kern="100">
                          <a:latin typeface="Calibri"/>
                          <a:ea typeface="標楷體"/>
                          <a:cs typeface="Times New Roman"/>
                        </a:rPr>
                        <a:t>含支領一次退休金及月退休金</a:t>
                      </a:r>
                      <a:r>
                        <a:rPr lang="en-US" sz="1100" kern="100">
                          <a:latin typeface="Calibri"/>
                          <a:ea typeface="標楷體"/>
                          <a:cs typeface="Times New Roman"/>
                        </a:rPr>
                        <a:t>)</a:t>
                      </a:r>
                      <a:r>
                        <a:rPr lang="zh-TW" sz="1100" kern="100">
                          <a:latin typeface="Calibri"/>
                          <a:ea typeface="標楷體"/>
                          <a:cs typeface="Times New Roman"/>
                        </a:rPr>
                        <a:t>：自</a:t>
                      </a:r>
                      <a:r>
                        <a:rPr lang="en-US" sz="1100" kern="100">
                          <a:latin typeface="Calibri"/>
                          <a:ea typeface="標楷體"/>
                          <a:cs typeface="Times New Roman"/>
                        </a:rPr>
                        <a:t>105</a:t>
                      </a:r>
                      <a:r>
                        <a:rPr lang="zh-TW" sz="1100" kern="100">
                          <a:latin typeface="Calibri"/>
                          <a:ea typeface="標楷體"/>
                          <a:cs typeface="Times New Roman"/>
                        </a:rPr>
                        <a:t>年起，公保養老給付之</a:t>
                      </a:r>
                      <a:r>
                        <a:rPr lang="en-US" sz="1100" kern="100">
                          <a:latin typeface="Calibri"/>
                          <a:ea typeface="標楷體"/>
                          <a:cs typeface="Times New Roman"/>
                        </a:rPr>
                        <a:t>18%</a:t>
                      </a:r>
                      <a:r>
                        <a:rPr lang="zh-TW" sz="1100" kern="100">
                          <a:latin typeface="Calibri"/>
                          <a:ea typeface="標楷體"/>
                          <a:cs typeface="Times New Roman"/>
                        </a:rPr>
                        <a:t>逐年調降，</a:t>
                      </a:r>
                      <a:r>
                        <a:rPr lang="en-US" sz="1100" kern="100">
                          <a:latin typeface="Calibri"/>
                          <a:ea typeface="標楷體"/>
                          <a:cs typeface="Times New Roman"/>
                        </a:rPr>
                        <a:t>106</a:t>
                      </a:r>
                      <a:r>
                        <a:rPr lang="zh-TW" sz="1100" kern="100">
                          <a:latin typeface="Calibri"/>
                          <a:ea typeface="標楷體"/>
                          <a:cs typeface="Times New Roman"/>
                        </a:rPr>
                        <a:t>年調降至</a:t>
                      </a:r>
                      <a:r>
                        <a:rPr lang="en-US" sz="1100" kern="100">
                          <a:latin typeface="Calibri"/>
                          <a:ea typeface="標楷體"/>
                          <a:cs typeface="Times New Roman"/>
                        </a:rPr>
                        <a:t>12%</a:t>
                      </a:r>
                      <a:r>
                        <a:rPr lang="zh-TW" sz="1100" kern="100">
                          <a:latin typeface="Calibri"/>
                          <a:ea typeface="標楷體"/>
                          <a:cs typeface="Times New Roman"/>
                        </a:rPr>
                        <a:t>，之後逐年調降</a:t>
                      </a:r>
                      <a:r>
                        <a:rPr lang="en-US" sz="1100" kern="100">
                          <a:latin typeface="Calibri"/>
                          <a:ea typeface="標楷體"/>
                          <a:cs typeface="Times New Roman"/>
                        </a:rPr>
                        <a:t>1%</a:t>
                      </a:r>
                      <a:r>
                        <a:rPr lang="zh-TW" sz="1100" kern="100">
                          <a:latin typeface="Calibri"/>
                          <a:ea typeface="標楷體"/>
                          <a:cs typeface="Times New Roman"/>
                        </a:rPr>
                        <a:t>，至</a:t>
                      </a:r>
                      <a:r>
                        <a:rPr lang="en-US" sz="1100" kern="100">
                          <a:latin typeface="Calibri"/>
                          <a:ea typeface="標楷體"/>
                          <a:cs typeface="Times New Roman"/>
                        </a:rPr>
                        <a:t>110</a:t>
                      </a:r>
                      <a:r>
                        <a:rPr lang="zh-TW" sz="1100" kern="100">
                          <a:latin typeface="Calibri"/>
                          <a:ea typeface="標楷體"/>
                          <a:cs typeface="Times New Roman"/>
                        </a:rPr>
                        <a:t>年調降至臺灣銀行</a:t>
                      </a:r>
                      <a:r>
                        <a:rPr lang="en-US" sz="1100" kern="100">
                          <a:latin typeface="Calibri"/>
                          <a:ea typeface="標楷體"/>
                          <a:cs typeface="Times New Roman"/>
                        </a:rPr>
                        <a:t>1</a:t>
                      </a:r>
                      <a:r>
                        <a:rPr lang="zh-TW" sz="1100" kern="100">
                          <a:latin typeface="Calibri"/>
                          <a:ea typeface="標楷體"/>
                          <a:cs typeface="Times New Roman"/>
                        </a:rPr>
                        <a:t>年期定期存款利率＋</a:t>
                      </a:r>
                      <a:r>
                        <a:rPr lang="en-US" sz="1100" kern="100">
                          <a:latin typeface="Calibri"/>
                          <a:ea typeface="標楷體"/>
                          <a:cs typeface="Times New Roman"/>
                        </a:rPr>
                        <a:t>7%</a:t>
                      </a:r>
                      <a:r>
                        <a:rPr lang="zh-TW" sz="1100" kern="100">
                          <a:latin typeface="Calibri"/>
                          <a:ea typeface="標楷體"/>
                          <a:cs typeface="Times New Roman"/>
                        </a:rPr>
                        <a:t>，並以</a:t>
                      </a:r>
                      <a:r>
                        <a:rPr lang="en-US" sz="1100" kern="100">
                          <a:latin typeface="Calibri"/>
                          <a:ea typeface="標楷體"/>
                          <a:cs typeface="Times New Roman"/>
                        </a:rPr>
                        <a:t>9%</a:t>
                      </a:r>
                      <a:r>
                        <a:rPr lang="zh-TW" sz="1100" kern="100">
                          <a:latin typeface="Calibri"/>
                          <a:ea typeface="標楷體"/>
                          <a:cs typeface="Times New Roman"/>
                        </a:rPr>
                        <a:t>為上限</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4154">
                <a:tc>
                  <a:txBody>
                    <a:bodyPr/>
                    <a:lstStyle/>
                    <a:p>
                      <a:pPr algn="l">
                        <a:spcAft>
                          <a:spcPts val="0"/>
                        </a:spcAft>
                      </a:pPr>
                      <a:r>
                        <a:rPr lang="zh-TW" sz="1100" kern="100">
                          <a:latin typeface="Calibri"/>
                          <a:ea typeface="標楷體"/>
                          <a:cs typeface="Times New Roman"/>
                        </a:rPr>
                        <a:t>新</a:t>
                      </a:r>
                      <a:endParaRPr lang="zh-TW" sz="1100" kern="100">
                        <a:latin typeface="Calibri"/>
                        <a:ea typeface="新細明體"/>
                        <a:cs typeface="Times New Roman"/>
                      </a:endParaRPr>
                    </a:p>
                    <a:p>
                      <a:pPr algn="l">
                        <a:spcAft>
                          <a:spcPts val="0"/>
                        </a:spcAft>
                      </a:pPr>
                      <a:r>
                        <a:rPr lang="zh-TW" sz="1100" kern="100">
                          <a:latin typeface="Calibri"/>
                          <a:ea typeface="標楷體"/>
                          <a:cs typeface="Times New Roman"/>
                        </a:rPr>
                        <a:t>進</a:t>
                      </a:r>
                      <a:endParaRPr lang="zh-TW" sz="1100" kern="100">
                        <a:latin typeface="Calibri"/>
                        <a:ea typeface="新細明體"/>
                        <a:cs typeface="Times New Roman"/>
                      </a:endParaRPr>
                    </a:p>
                    <a:p>
                      <a:pPr algn="l">
                        <a:spcAft>
                          <a:spcPts val="0"/>
                        </a:spcAft>
                      </a:pPr>
                      <a:r>
                        <a:rPr lang="zh-TW" sz="1100" kern="100">
                          <a:latin typeface="Calibri"/>
                          <a:ea typeface="標楷體"/>
                          <a:cs typeface="Times New Roman"/>
                        </a:rPr>
                        <a:t>人</a:t>
                      </a:r>
                      <a:endParaRPr lang="zh-TW" sz="1100" kern="100">
                        <a:latin typeface="Calibri"/>
                        <a:ea typeface="新細明體"/>
                        <a:cs typeface="Times New Roman"/>
                      </a:endParaRPr>
                    </a:p>
                    <a:p>
                      <a:pPr algn="l">
                        <a:spcAft>
                          <a:spcPts val="0"/>
                        </a:spcAft>
                      </a:pPr>
                      <a:r>
                        <a:rPr lang="zh-TW" sz="1100" kern="100">
                          <a:latin typeface="Calibri"/>
                          <a:ea typeface="標楷體"/>
                          <a:cs typeface="Times New Roman"/>
                        </a:rPr>
                        <a:t>員</a:t>
                      </a:r>
                      <a:endParaRPr lang="zh-TW" sz="1100" kern="10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100" kern="100">
                        <a:latin typeface="標楷體"/>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100" kern="100">
                        <a:latin typeface="標楷體"/>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100" dirty="0">
                          <a:latin typeface="標楷體"/>
                          <a:ea typeface="新細明體"/>
                          <a:cs typeface="Times New Roman"/>
                        </a:rPr>
                        <a:t>1. </a:t>
                      </a:r>
                      <a:r>
                        <a:rPr lang="zh-TW" sz="1100" kern="100" dirty="0">
                          <a:latin typeface="Calibri"/>
                          <a:ea typeface="標楷體"/>
                          <a:cs typeface="Times New Roman"/>
                        </a:rPr>
                        <a:t>公教人員保險將改為年金制</a:t>
                      </a:r>
                      <a:endParaRPr lang="zh-TW" sz="1100" kern="100" dirty="0">
                        <a:latin typeface="Calibri"/>
                        <a:ea typeface="新細明體"/>
                        <a:cs typeface="Times New Roman"/>
                      </a:endParaRPr>
                    </a:p>
                    <a:p>
                      <a:pPr algn="l">
                        <a:spcAft>
                          <a:spcPts val="0"/>
                        </a:spcAft>
                      </a:pPr>
                      <a:r>
                        <a:rPr lang="en-US" sz="1100" kern="100" dirty="0">
                          <a:latin typeface="標楷體"/>
                          <a:ea typeface="新細明體"/>
                          <a:cs typeface="Times New Roman"/>
                        </a:rPr>
                        <a:t>2. </a:t>
                      </a:r>
                      <a:r>
                        <a:rPr lang="zh-TW" sz="1100" kern="100" dirty="0">
                          <a:latin typeface="Calibri"/>
                          <a:ea typeface="標楷體"/>
                          <a:cs typeface="Times New Roman"/>
                        </a:rPr>
                        <a:t>退休職業年金將分為確定給付＋確定提撥兩部分</a:t>
                      </a:r>
                      <a:endParaRPr lang="zh-TW" sz="1100" kern="100" dirty="0">
                        <a:latin typeface="Calibri"/>
                        <a:ea typeface="新細明體"/>
                        <a:cs typeface="Times New Roman"/>
                      </a:endParaRPr>
                    </a:p>
                    <a:p>
                      <a:pPr algn="l">
                        <a:spcAft>
                          <a:spcPts val="0"/>
                        </a:spcAft>
                      </a:pPr>
                      <a:r>
                        <a:rPr lang="en-US" sz="1100" kern="100" dirty="0">
                          <a:latin typeface="標楷體"/>
                          <a:ea typeface="新細明體"/>
                          <a:cs typeface="Times New Roman"/>
                        </a:rPr>
                        <a:t>3. </a:t>
                      </a:r>
                      <a:r>
                        <a:rPr lang="zh-TW" sz="1100" kern="100" dirty="0">
                          <a:latin typeface="Calibri"/>
                          <a:ea typeface="標楷體"/>
                          <a:cs typeface="Times New Roman"/>
                        </a:rPr>
                        <a:t>公保年金：月退休金</a:t>
                      </a:r>
                      <a:r>
                        <a:rPr lang="en-US" sz="1100" kern="100" dirty="0">
                          <a:latin typeface="Calibri"/>
                          <a:ea typeface="標楷體"/>
                          <a:cs typeface="Times New Roman"/>
                        </a:rPr>
                        <a:t>(</a:t>
                      </a:r>
                      <a:r>
                        <a:rPr lang="zh-TW" sz="1100" kern="100" dirty="0">
                          <a:latin typeface="Calibri"/>
                          <a:ea typeface="標楷體"/>
                          <a:cs typeface="Times New Roman"/>
                        </a:rPr>
                        <a:t>確定給付</a:t>
                      </a:r>
                      <a:r>
                        <a:rPr lang="en-US" sz="1100" kern="100" dirty="0">
                          <a:latin typeface="Calibri"/>
                          <a:ea typeface="標楷體"/>
                          <a:cs typeface="Times New Roman"/>
                        </a:rPr>
                        <a:t>)</a:t>
                      </a:r>
                      <a:r>
                        <a:rPr lang="zh-TW" sz="1100" kern="100" dirty="0">
                          <a:latin typeface="Calibri"/>
                          <a:ea typeface="標楷體"/>
                          <a:cs typeface="Times New Roman"/>
                        </a:rPr>
                        <a:t>：退休年金</a:t>
                      </a:r>
                      <a:r>
                        <a:rPr lang="en-US" sz="1100" kern="100" dirty="0">
                          <a:latin typeface="Calibri"/>
                          <a:ea typeface="標楷體"/>
                          <a:cs typeface="Times New Roman"/>
                        </a:rPr>
                        <a:t>(</a:t>
                      </a:r>
                      <a:r>
                        <a:rPr lang="zh-TW" sz="1100" kern="100" dirty="0">
                          <a:latin typeface="Calibri"/>
                          <a:ea typeface="標楷體"/>
                          <a:cs typeface="Times New Roman"/>
                        </a:rPr>
                        <a:t>確定提撥</a:t>
                      </a:r>
                      <a:r>
                        <a:rPr lang="en-US" sz="1100" kern="100" dirty="0">
                          <a:latin typeface="Calibri"/>
                          <a:ea typeface="標楷體"/>
                          <a:cs typeface="Times New Roman"/>
                        </a:rPr>
                        <a:t>)</a:t>
                      </a:r>
                      <a:r>
                        <a:rPr lang="zh-TW" sz="1100" kern="100" dirty="0">
                          <a:latin typeface="Calibri"/>
                          <a:ea typeface="標楷體"/>
                          <a:cs typeface="Times New Roman"/>
                        </a:rPr>
                        <a:t>之比例＝</a:t>
                      </a:r>
                      <a:r>
                        <a:rPr lang="en-US" sz="1100" kern="100" dirty="0">
                          <a:latin typeface="Calibri"/>
                          <a:ea typeface="標楷體"/>
                          <a:cs typeface="Times New Roman"/>
                        </a:rPr>
                        <a:t>15%</a:t>
                      </a:r>
                      <a:r>
                        <a:rPr lang="zh-TW" sz="1100" kern="100" dirty="0">
                          <a:latin typeface="Calibri"/>
                          <a:ea typeface="標楷體"/>
                          <a:cs typeface="Times New Roman"/>
                        </a:rPr>
                        <a:t>：</a:t>
                      </a:r>
                      <a:r>
                        <a:rPr lang="en-US" sz="1100" kern="100" dirty="0">
                          <a:latin typeface="Calibri"/>
                          <a:ea typeface="標楷體"/>
                          <a:cs typeface="Times New Roman"/>
                        </a:rPr>
                        <a:t>40%</a:t>
                      </a:r>
                      <a:r>
                        <a:rPr lang="zh-TW" sz="1100" kern="100" dirty="0">
                          <a:latin typeface="Calibri"/>
                          <a:ea typeface="標楷體"/>
                          <a:cs typeface="Times New Roman"/>
                        </a:rPr>
                        <a:t>：</a:t>
                      </a:r>
                      <a:r>
                        <a:rPr lang="en-US" sz="1100" kern="100" dirty="0">
                          <a:latin typeface="Calibri"/>
                          <a:ea typeface="標楷體"/>
                          <a:cs typeface="Times New Roman"/>
                        </a:rPr>
                        <a:t>20%</a:t>
                      </a:r>
                      <a:endParaRPr lang="zh-TW" sz="1100" kern="100" dirty="0">
                        <a:latin typeface="Calibri"/>
                        <a:ea typeface="新細明體"/>
                        <a:cs typeface="Times New Roman"/>
                      </a:endParaRPr>
                    </a:p>
                  </a:txBody>
                  <a:tcPr marL="33945" marR="33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投影片編號版面配置區 3"/>
          <p:cNvSpPr>
            <a:spLocks noGrp="1"/>
          </p:cNvSpPr>
          <p:nvPr>
            <p:ph type="sldNum" sz="quarter" idx="12"/>
          </p:nvPr>
        </p:nvSpPr>
        <p:spPr/>
        <p:txBody>
          <a:bodyPr/>
          <a:lstStyle/>
          <a:p>
            <a:fld id="{BD340BC9-0ECA-4BCF-865B-32919D5BDC92}" type="slidenum">
              <a:rPr lang="zh-TW" altLang="en-US" smtClean="0"/>
              <a:pPr/>
              <a:t>10</a:t>
            </a:fld>
            <a:endParaRPr lang="zh-TW" altLang="en-US" dirty="0"/>
          </a:p>
        </p:txBody>
      </p:sp>
      <p:sp>
        <p:nvSpPr>
          <p:cNvPr id="7" name="文字方塊 6"/>
          <p:cNvSpPr txBox="1"/>
          <p:nvPr/>
        </p:nvSpPr>
        <p:spPr>
          <a:xfrm>
            <a:off x="428596" y="6500834"/>
            <a:ext cx="5715040" cy="338554"/>
          </a:xfrm>
          <a:prstGeom prst="rect">
            <a:avLst/>
          </a:prstGeom>
          <a:noFill/>
        </p:spPr>
        <p:txBody>
          <a:bodyPr wrap="square" rtlCol="0">
            <a:spAutoFit/>
          </a:bodyPr>
          <a:lstStyle/>
          <a:p>
            <a:r>
              <a:rPr lang="zh-TW" altLang="en-US" sz="1600" dirty="0" smtClean="0">
                <a:latin typeface="標楷體" pitchFamily="65" charset="-120"/>
                <a:ea typeface="標楷體" pitchFamily="65" charset="-120"/>
              </a:rPr>
              <a:t>資料來源：上二表取自</a:t>
            </a:r>
            <a:r>
              <a:rPr lang="zh-TW" altLang="en-US" sz="1600" dirty="0" smtClean="0">
                <a:latin typeface="標楷體" pitchFamily="65" charset="-120"/>
                <a:ea typeface="標楷體" pitchFamily="65" charset="-120"/>
                <a:hlinkClick r:id="rId2"/>
              </a:rPr>
              <a:t>政府年金改革宣傳折頁</a:t>
            </a:r>
            <a:r>
              <a:rPr lang="zh-TW" altLang="en-US" sz="1600" dirty="0" smtClean="0">
                <a:latin typeface="標楷體" pitchFamily="65" charset="-120"/>
                <a:ea typeface="標楷體" pitchFamily="65" charset="-120"/>
              </a:rPr>
              <a:t>。</a:t>
            </a:r>
            <a:endParaRPr lang="zh-TW" altLang="en-US" sz="1600" dirty="0">
              <a:latin typeface="標楷體" pitchFamily="65" charset="-120"/>
              <a:ea typeface="標楷體" pitchFamily="65" charset="-12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fld id="{BD340BC9-0ECA-4BCF-865B-32919D5BDC92}" type="slidenum">
              <a:rPr lang="zh-TW" altLang="en-US" smtClean="0"/>
              <a:pPr/>
              <a:t>11</a:t>
            </a:fld>
            <a:endParaRPr lang="zh-TW" altLang="en-US"/>
          </a:p>
        </p:txBody>
      </p:sp>
      <p:graphicFrame>
        <p:nvGraphicFramePr>
          <p:cNvPr id="3" name="表格 2"/>
          <p:cNvGraphicFramePr>
            <a:graphicFrameLocks noGrp="1"/>
          </p:cNvGraphicFramePr>
          <p:nvPr/>
        </p:nvGraphicFramePr>
        <p:xfrm>
          <a:off x="323528" y="1124744"/>
          <a:ext cx="8208914" cy="5531065"/>
        </p:xfrm>
        <a:graphic>
          <a:graphicData uri="http://schemas.openxmlformats.org/drawingml/2006/table">
            <a:tbl>
              <a:tblPr/>
              <a:tblGrid>
                <a:gridCol w="792088"/>
                <a:gridCol w="1008112"/>
                <a:gridCol w="1277677"/>
                <a:gridCol w="1026580"/>
                <a:gridCol w="1025959"/>
                <a:gridCol w="1025959"/>
                <a:gridCol w="1025959"/>
                <a:gridCol w="1026580"/>
              </a:tblGrid>
              <a:tr h="700878">
                <a:tc>
                  <a:txBody>
                    <a:bodyPr/>
                    <a:lstStyle/>
                    <a:p>
                      <a:pPr algn="ctr">
                        <a:spcAft>
                          <a:spcPts val="0"/>
                        </a:spcAft>
                      </a:pPr>
                      <a:r>
                        <a:rPr lang="zh-TW" sz="1600" b="1" kern="0" dirty="0">
                          <a:latin typeface="標楷體" pitchFamily="65" charset="-120"/>
                          <a:ea typeface="標楷體" pitchFamily="65" charset="-120"/>
                          <a:cs typeface="Times New Roman"/>
                        </a:rPr>
                        <a:t>職業</a:t>
                      </a:r>
                      <a:endParaRPr lang="zh-TW" sz="1600" kern="100" dirty="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b="1" kern="0">
                          <a:latin typeface="標楷體" pitchFamily="65" charset="-120"/>
                          <a:ea typeface="標楷體" pitchFamily="65" charset="-120"/>
                          <a:cs typeface="Times New Roman"/>
                        </a:rPr>
                        <a:t>請領條件</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b="1" kern="0">
                          <a:latin typeface="標楷體" pitchFamily="65" charset="-120"/>
                          <a:ea typeface="標楷體" pitchFamily="65" charset="-120"/>
                          <a:cs typeface="Times New Roman"/>
                        </a:rPr>
                        <a:t>投保薪資計算標準</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b="1" kern="0">
                          <a:latin typeface="標楷體" pitchFamily="65" charset="-120"/>
                          <a:ea typeface="標楷體" pitchFamily="65" charset="-120"/>
                          <a:cs typeface="Times New Roman"/>
                        </a:rPr>
                        <a:t>提撥率</a:t>
                      </a:r>
                      <a:endParaRPr lang="zh-TW" sz="1600" kern="100">
                        <a:latin typeface="標楷體" pitchFamily="65" charset="-120"/>
                        <a:ea typeface="標楷體" pitchFamily="65" charset="-120"/>
                        <a:cs typeface="Times New Roman"/>
                      </a:endParaRPr>
                    </a:p>
                    <a:p>
                      <a:pPr algn="ctr">
                        <a:spcAft>
                          <a:spcPts val="0"/>
                        </a:spcAft>
                      </a:pPr>
                      <a:r>
                        <a:rPr lang="en-US" sz="1600" b="1" kern="0">
                          <a:latin typeface="標楷體" pitchFamily="65" charset="-120"/>
                          <a:ea typeface="標楷體" pitchFamily="65" charset="-120"/>
                          <a:cs typeface="Times New Roman"/>
                        </a:rPr>
                        <a:t>(%)</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b="1" kern="0">
                          <a:latin typeface="標楷體" pitchFamily="65" charset="-120"/>
                          <a:ea typeface="標楷體" pitchFamily="65" charset="-120"/>
                          <a:cs typeface="Times New Roman"/>
                        </a:rPr>
                        <a:t>保險費率</a:t>
                      </a:r>
                      <a:endParaRPr lang="zh-TW" sz="1600" kern="100">
                        <a:latin typeface="標楷體" pitchFamily="65" charset="-120"/>
                        <a:ea typeface="標楷體" pitchFamily="65" charset="-120"/>
                        <a:cs typeface="Times New Roman"/>
                      </a:endParaRPr>
                    </a:p>
                    <a:p>
                      <a:pPr algn="ctr">
                        <a:spcAft>
                          <a:spcPts val="0"/>
                        </a:spcAft>
                      </a:pPr>
                      <a:r>
                        <a:rPr lang="en-US" sz="1600" b="1" kern="0">
                          <a:latin typeface="標楷體" pitchFamily="65" charset="-120"/>
                          <a:ea typeface="標楷體" pitchFamily="65" charset="-120"/>
                          <a:cs typeface="Times New Roman"/>
                        </a:rPr>
                        <a:t>(%)</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b="1" kern="0">
                          <a:latin typeface="標楷體" pitchFamily="65" charset="-120"/>
                          <a:ea typeface="標楷體" pitchFamily="65" charset="-120"/>
                          <a:cs typeface="Times New Roman"/>
                        </a:rPr>
                        <a:t>所得替代率</a:t>
                      </a:r>
                      <a:r>
                        <a:rPr lang="en-US" sz="1600" b="1" kern="0">
                          <a:latin typeface="標楷體" pitchFamily="65" charset="-120"/>
                          <a:ea typeface="標楷體" pitchFamily="65" charset="-120"/>
                          <a:cs typeface="Times New Roman"/>
                        </a:rPr>
                        <a:t>(</a:t>
                      </a:r>
                      <a:r>
                        <a:rPr lang="zh-TW" sz="1600" b="1" kern="0">
                          <a:latin typeface="標楷體" pitchFamily="65" charset="-120"/>
                          <a:ea typeface="標楷體" pitchFamily="65" charset="-120"/>
                          <a:cs typeface="Times New Roman"/>
                        </a:rPr>
                        <a:t>上限</a:t>
                      </a:r>
                      <a:r>
                        <a:rPr lang="en-US" sz="1600" b="1" kern="0">
                          <a:latin typeface="標楷體" pitchFamily="65" charset="-120"/>
                          <a:ea typeface="標楷體" pitchFamily="65" charset="-120"/>
                          <a:cs typeface="Times New Roman"/>
                        </a:rPr>
                        <a:t>)</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b="1" kern="0">
                          <a:latin typeface="標楷體" pitchFamily="65" charset="-120"/>
                          <a:ea typeface="標楷體" pitchFamily="65" charset="-120"/>
                          <a:cs typeface="Times New Roman"/>
                        </a:rPr>
                        <a:t>投保薪資上限</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b="1" kern="0">
                          <a:latin typeface="標楷體" pitchFamily="65" charset="-120"/>
                          <a:ea typeface="標楷體" pitchFamily="65" charset="-120"/>
                          <a:cs typeface="Times New Roman"/>
                        </a:rPr>
                        <a:t>優惠存款利率</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2195">
                <a:tc>
                  <a:txBody>
                    <a:bodyPr/>
                    <a:lstStyle/>
                    <a:p>
                      <a:pPr algn="ctr">
                        <a:spcAft>
                          <a:spcPts val="0"/>
                        </a:spcAft>
                      </a:pPr>
                      <a:r>
                        <a:rPr lang="zh-TW" sz="1600" kern="0">
                          <a:latin typeface="標楷體" pitchFamily="65" charset="-120"/>
                          <a:ea typeface="標楷體" pitchFamily="65" charset="-120"/>
                          <a:cs typeface="Times New Roman"/>
                        </a:rPr>
                        <a:t>勞工</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kern="0">
                          <a:latin typeface="標楷體" pitchFamily="65" charset="-120"/>
                          <a:ea typeface="標楷體" pitchFamily="65" charset="-120"/>
                          <a:cs typeface="Times New Roman"/>
                        </a:rPr>
                        <a:t>年滿</a:t>
                      </a:r>
                      <a:r>
                        <a:rPr lang="en-US" sz="1600" kern="0">
                          <a:latin typeface="標楷體" pitchFamily="65" charset="-120"/>
                          <a:ea typeface="標楷體" pitchFamily="65" charset="-120"/>
                          <a:cs typeface="Times New Roman"/>
                        </a:rPr>
                        <a:t>60</a:t>
                      </a:r>
                      <a:r>
                        <a:rPr lang="zh-TW" sz="1600" kern="0">
                          <a:latin typeface="標楷體" pitchFamily="65" charset="-120"/>
                          <a:ea typeface="標楷體" pitchFamily="65" charset="-120"/>
                          <a:cs typeface="Times New Roman"/>
                        </a:rPr>
                        <a:t>歲，年資</a:t>
                      </a:r>
                      <a:r>
                        <a:rPr lang="en-US" sz="1600" kern="0">
                          <a:latin typeface="標楷體" pitchFamily="65" charset="-120"/>
                          <a:ea typeface="標楷體" pitchFamily="65" charset="-120"/>
                          <a:cs typeface="Times New Roman"/>
                        </a:rPr>
                        <a:t>15</a:t>
                      </a:r>
                      <a:r>
                        <a:rPr lang="zh-TW" sz="1600" kern="0">
                          <a:latin typeface="標楷體" pitchFamily="65" charset="-120"/>
                          <a:ea typeface="標楷體" pitchFamily="65" charset="-120"/>
                          <a:cs typeface="Times New Roman"/>
                        </a:rPr>
                        <a:t>年</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kern="0">
                          <a:latin typeface="標楷體" pitchFamily="65" charset="-120"/>
                          <a:ea typeface="標楷體" pitchFamily="65" charset="-120"/>
                          <a:cs typeface="Times New Roman"/>
                        </a:rPr>
                        <a:t>最高</a:t>
                      </a:r>
                      <a:r>
                        <a:rPr lang="en-US" sz="1600" kern="0">
                          <a:latin typeface="標楷體" pitchFamily="65" charset="-120"/>
                          <a:ea typeface="標楷體" pitchFamily="65" charset="-120"/>
                          <a:cs typeface="Times New Roman"/>
                        </a:rPr>
                        <a:t>144</a:t>
                      </a:r>
                      <a:r>
                        <a:rPr lang="zh-TW" sz="1600" kern="0">
                          <a:latin typeface="標楷體" pitchFamily="65" charset="-120"/>
                          <a:ea typeface="標楷體" pitchFamily="65" charset="-120"/>
                          <a:cs typeface="Times New Roman"/>
                        </a:rPr>
                        <a:t>個月</a:t>
                      </a:r>
                      <a:r>
                        <a:rPr lang="en-US" sz="1600" kern="0">
                          <a:latin typeface="標楷體" pitchFamily="65" charset="-120"/>
                          <a:ea typeface="標楷體" pitchFamily="65" charset="-120"/>
                          <a:cs typeface="Times New Roman"/>
                        </a:rPr>
                        <a:t>(12</a:t>
                      </a:r>
                      <a:r>
                        <a:rPr lang="zh-TW" sz="1600" kern="0">
                          <a:latin typeface="標楷體" pitchFamily="65" charset="-120"/>
                          <a:ea typeface="標楷體" pitchFamily="65" charset="-120"/>
                          <a:cs typeface="Times New Roman"/>
                        </a:rPr>
                        <a:t>年</a:t>
                      </a:r>
                      <a:r>
                        <a:rPr lang="en-US" sz="1600" kern="0">
                          <a:latin typeface="標楷體" pitchFamily="65" charset="-120"/>
                          <a:ea typeface="標楷體" pitchFamily="65" charset="-120"/>
                          <a:cs typeface="Times New Roman"/>
                        </a:rPr>
                        <a:t>)</a:t>
                      </a:r>
                      <a:r>
                        <a:rPr lang="zh-TW" sz="1600" kern="0">
                          <a:latin typeface="標楷體" pitchFamily="65" charset="-120"/>
                          <a:ea typeface="標楷體" pitchFamily="65" charset="-120"/>
                          <a:cs typeface="Times New Roman"/>
                        </a:rPr>
                        <a:t>平均加保薪資，三萬以下維持</a:t>
                      </a:r>
                      <a:r>
                        <a:rPr lang="en-US" sz="1600" kern="0">
                          <a:latin typeface="標楷體" pitchFamily="65" charset="-120"/>
                          <a:ea typeface="標楷體" pitchFamily="65" charset="-120"/>
                          <a:cs typeface="Times New Roman"/>
                        </a:rPr>
                        <a:t>1.55</a:t>
                      </a:r>
                      <a:r>
                        <a:rPr lang="zh-TW" sz="1600" kern="0">
                          <a:latin typeface="標楷體" pitchFamily="65" charset="-120"/>
                          <a:ea typeface="標楷體" pitchFamily="65" charset="-120"/>
                          <a:cs typeface="Times New Roman"/>
                        </a:rPr>
                        <a:t>，三萬以上乘以</a:t>
                      </a:r>
                      <a:r>
                        <a:rPr lang="en-US" sz="1600" kern="0">
                          <a:latin typeface="標楷體" pitchFamily="65" charset="-120"/>
                          <a:ea typeface="標楷體" pitchFamily="65" charset="-120"/>
                          <a:cs typeface="Times New Roman"/>
                        </a:rPr>
                        <a:t>1.3</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kern="0">
                          <a:latin typeface="標楷體" pitchFamily="65" charset="-120"/>
                          <a:ea typeface="標楷體" pitchFamily="65" charset="-120"/>
                          <a:cs typeface="Times New Roman"/>
                        </a:rPr>
                        <a:t>有雇主</a:t>
                      </a:r>
                      <a:r>
                        <a:rPr lang="en-US" sz="1600" kern="0">
                          <a:latin typeface="標楷體" pitchFamily="65" charset="-120"/>
                          <a:ea typeface="標楷體" pitchFamily="65" charset="-120"/>
                          <a:cs typeface="Times New Roman"/>
                        </a:rPr>
                        <a:t>20</a:t>
                      </a:r>
                      <a:r>
                        <a:rPr lang="zh-TW" sz="1600" kern="0">
                          <a:latin typeface="標楷體" pitchFamily="65" charset="-120"/>
                          <a:ea typeface="標楷體" pitchFamily="65" charset="-120"/>
                          <a:cs typeface="Times New Roman"/>
                        </a:rPr>
                        <a:t>，無雇主</a:t>
                      </a:r>
                      <a:r>
                        <a:rPr lang="en-US" sz="1600" kern="0">
                          <a:latin typeface="標楷體" pitchFamily="65" charset="-120"/>
                          <a:ea typeface="標楷體" pitchFamily="65" charset="-120"/>
                          <a:cs typeface="Times New Roman"/>
                        </a:rPr>
                        <a:t>60</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kern="0">
                          <a:latin typeface="標楷體" pitchFamily="65" charset="-120"/>
                          <a:ea typeface="標楷體" pitchFamily="65" charset="-120"/>
                          <a:cs typeface="Times New Roman"/>
                        </a:rPr>
                        <a:t>逐年調高</a:t>
                      </a:r>
                      <a:r>
                        <a:rPr lang="en-US" sz="1600" kern="0">
                          <a:latin typeface="標楷體" pitchFamily="65" charset="-120"/>
                          <a:ea typeface="標楷體" pitchFamily="65" charset="-120"/>
                          <a:cs typeface="Times New Roman"/>
                        </a:rPr>
                        <a:t>0.5</a:t>
                      </a:r>
                      <a:r>
                        <a:rPr lang="zh-TW" sz="1600" kern="0">
                          <a:latin typeface="標楷體" pitchFamily="65" charset="-120"/>
                          <a:ea typeface="標楷體" pitchFamily="65" charset="-120"/>
                          <a:cs typeface="Times New Roman"/>
                        </a:rPr>
                        <a:t>，達</a:t>
                      </a:r>
                      <a:r>
                        <a:rPr lang="en-US" sz="1600" kern="0">
                          <a:latin typeface="標楷體" pitchFamily="65" charset="-120"/>
                          <a:ea typeface="標楷體" pitchFamily="65" charset="-120"/>
                          <a:cs typeface="Times New Roman"/>
                        </a:rPr>
                        <a:t>12</a:t>
                      </a:r>
                      <a:r>
                        <a:rPr lang="zh-TW" sz="1600" kern="0">
                          <a:latin typeface="標楷體" pitchFamily="65" charset="-120"/>
                          <a:ea typeface="標楷體" pitchFamily="65" charset="-120"/>
                          <a:cs typeface="Times New Roman"/>
                        </a:rPr>
                        <a:t>時再精算，最高上限</a:t>
                      </a:r>
                      <a:r>
                        <a:rPr lang="en-US" sz="1600" kern="0">
                          <a:latin typeface="標楷體" pitchFamily="65" charset="-120"/>
                          <a:ea typeface="標楷體" pitchFamily="65" charset="-120"/>
                          <a:cs typeface="Times New Roman"/>
                        </a:rPr>
                        <a:t>18.5</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0">
                          <a:latin typeface="標楷體" pitchFamily="65" charset="-120"/>
                          <a:ea typeface="標楷體" pitchFamily="65" charset="-120"/>
                          <a:cs typeface="Times New Roman"/>
                        </a:rPr>
                        <a:t>75%</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0" dirty="0" smtClean="0">
                          <a:solidFill>
                            <a:srgbClr val="FF0000"/>
                          </a:solidFill>
                          <a:latin typeface="標楷體" pitchFamily="65" charset="-120"/>
                          <a:ea typeface="標楷體" pitchFamily="65" charset="-120"/>
                          <a:cs typeface="Times New Roman"/>
                        </a:rPr>
                        <a:t>45800</a:t>
                      </a:r>
                      <a:endParaRPr lang="zh-TW" sz="1600" kern="100" dirty="0">
                        <a:solidFill>
                          <a:srgbClr val="FF0000"/>
                        </a:solidFill>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kern="0">
                          <a:latin typeface="標楷體" pitchFamily="65" charset="-120"/>
                          <a:ea typeface="標楷體" pitchFamily="65" charset="-120"/>
                          <a:cs typeface="Times New Roman"/>
                        </a:rPr>
                        <a:t>無</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1316">
                <a:tc>
                  <a:txBody>
                    <a:bodyPr/>
                    <a:lstStyle/>
                    <a:p>
                      <a:pPr algn="ctr">
                        <a:spcAft>
                          <a:spcPts val="0"/>
                        </a:spcAft>
                      </a:pPr>
                      <a:r>
                        <a:rPr lang="zh-TW" sz="1600" kern="0">
                          <a:latin typeface="標楷體" pitchFamily="65" charset="-120"/>
                          <a:ea typeface="標楷體" pitchFamily="65" charset="-120"/>
                          <a:cs typeface="Times New Roman"/>
                        </a:rPr>
                        <a:t>軍職</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kern="0">
                          <a:latin typeface="標楷體" pitchFamily="65" charset="-120"/>
                          <a:ea typeface="標楷體" pitchFamily="65" charset="-120"/>
                          <a:cs typeface="Times New Roman"/>
                        </a:rPr>
                        <a:t>服役</a:t>
                      </a:r>
                      <a:r>
                        <a:rPr lang="en-US" sz="1600" kern="0">
                          <a:latin typeface="標楷體" pitchFamily="65" charset="-120"/>
                          <a:ea typeface="標楷體" pitchFamily="65" charset="-120"/>
                          <a:cs typeface="Times New Roman"/>
                        </a:rPr>
                        <a:t>20</a:t>
                      </a:r>
                      <a:r>
                        <a:rPr lang="zh-TW" sz="1600" kern="0">
                          <a:latin typeface="標楷體" pitchFamily="65" charset="-120"/>
                          <a:ea typeface="標楷體" pitchFamily="65" charset="-120"/>
                          <a:cs typeface="Times New Roman"/>
                        </a:rPr>
                        <a:t>年以上或</a:t>
                      </a:r>
                      <a:r>
                        <a:rPr lang="en-US" sz="1600" kern="0">
                          <a:latin typeface="標楷體" pitchFamily="65" charset="-120"/>
                          <a:ea typeface="標楷體" pitchFamily="65" charset="-120"/>
                          <a:cs typeface="Times New Roman"/>
                        </a:rPr>
                        <a:t>60</a:t>
                      </a:r>
                      <a:r>
                        <a:rPr lang="zh-TW" sz="1600" kern="0">
                          <a:latin typeface="標楷體" pitchFamily="65" charset="-120"/>
                          <a:ea typeface="標楷體" pitchFamily="65" charset="-120"/>
                          <a:cs typeface="Times New Roman"/>
                        </a:rPr>
                        <a:t>歲以上服役</a:t>
                      </a:r>
                      <a:r>
                        <a:rPr lang="en-US" sz="1600" kern="0">
                          <a:latin typeface="標楷體" pitchFamily="65" charset="-120"/>
                          <a:ea typeface="標楷體" pitchFamily="65" charset="-120"/>
                          <a:cs typeface="Times New Roman"/>
                        </a:rPr>
                        <a:t>15</a:t>
                      </a:r>
                      <a:r>
                        <a:rPr lang="zh-TW" sz="1600" kern="0">
                          <a:latin typeface="標楷體" pitchFamily="65" charset="-120"/>
                          <a:ea typeface="標楷體" pitchFamily="65" charset="-120"/>
                          <a:cs typeface="Times New Roman"/>
                        </a:rPr>
                        <a:t>年</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kern="0">
                          <a:latin typeface="標楷體" pitchFamily="65" charset="-120"/>
                          <a:ea typeface="標楷體" pitchFamily="65" charset="-120"/>
                          <a:cs typeface="Times New Roman"/>
                        </a:rPr>
                        <a:t>本階</a:t>
                      </a:r>
                      <a:r>
                        <a:rPr lang="en-US" sz="1600" kern="0">
                          <a:latin typeface="標楷體" pitchFamily="65" charset="-120"/>
                          <a:ea typeface="標楷體" pitchFamily="65" charset="-120"/>
                          <a:cs typeface="Times New Roman"/>
                        </a:rPr>
                        <a:t>3</a:t>
                      </a:r>
                      <a:r>
                        <a:rPr lang="zh-TW" sz="1600" kern="0">
                          <a:latin typeface="標楷體" pitchFamily="65" charset="-120"/>
                          <a:ea typeface="標楷體" pitchFamily="65" charset="-120"/>
                          <a:cs typeface="Times New Roman"/>
                        </a:rPr>
                        <a:t>年均奉</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0">
                          <a:latin typeface="標楷體" pitchFamily="65" charset="-120"/>
                          <a:ea typeface="標楷體" pitchFamily="65" charset="-120"/>
                          <a:cs typeface="Times New Roman"/>
                        </a:rPr>
                        <a:t>40(</a:t>
                      </a:r>
                      <a:r>
                        <a:rPr lang="zh-TW" sz="1600" kern="0">
                          <a:latin typeface="標楷體" pitchFamily="65" charset="-120"/>
                          <a:ea typeface="標楷體" pitchFamily="65" charset="-120"/>
                          <a:cs typeface="Times New Roman"/>
                        </a:rPr>
                        <a:t>政府提撥</a:t>
                      </a:r>
                      <a:r>
                        <a:rPr lang="en-US" sz="1600" kern="0">
                          <a:latin typeface="標楷體" pitchFamily="65" charset="-120"/>
                          <a:ea typeface="標楷體" pitchFamily="65" charset="-120"/>
                          <a:cs typeface="Times New Roman"/>
                        </a:rPr>
                        <a:t>60)</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0">
                          <a:latin typeface="標楷體" pitchFamily="65" charset="-120"/>
                          <a:ea typeface="標楷體" pitchFamily="65" charset="-120"/>
                          <a:cs typeface="Times New Roman"/>
                        </a:rPr>
                        <a:t>18</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0">
                          <a:latin typeface="標楷體" pitchFamily="65" charset="-120"/>
                          <a:ea typeface="標楷體" pitchFamily="65" charset="-120"/>
                          <a:cs typeface="Times New Roman"/>
                        </a:rPr>
                        <a:t>84%</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kern="0">
                          <a:latin typeface="標楷體" pitchFamily="65" charset="-120"/>
                          <a:ea typeface="標楷體" pitchFamily="65" charset="-120"/>
                          <a:cs typeface="Times New Roman"/>
                        </a:rPr>
                        <a:t>無</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kern="0">
                          <a:latin typeface="標楷體" pitchFamily="65" charset="-120"/>
                          <a:ea typeface="標楷體" pitchFamily="65" charset="-120"/>
                          <a:cs typeface="Times New Roman"/>
                        </a:rPr>
                        <a:t>民國</a:t>
                      </a:r>
                      <a:r>
                        <a:rPr lang="en-US" sz="1600" kern="0">
                          <a:latin typeface="標楷體" pitchFamily="65" charset="-120"/>
                          <a:ea typeface="標楷體" pitchFamily="65" charset="-120"/>
                          <a:cs typeface="Times New Roman"/>
                        </a:rPr>
                        <a:t>84</a:t>
                      </a:r>
                      <a:r>
                        <a:rPr lang="zh-TW" sz="1600" kern="0">
                          <a:latin typeface="標楷體" pitchFamily="65" charset="-120"/>
                          <a:ea typeface="標楷體" pitchFamily="65" charset="-120"/>
                          <a:cs typeface="Times New Roman"/>
                        </a:rPr>
                        <a:t>年以前，逐年調降至</a:t>
                      </a:r>
                      <a:r>
                        <a:rPr lang="en-US" sz="1600" kern="0">
                          <a:latin typeface="標楷體" pitchFamily="65" charset="-120"/>
                          <a:ea typeface="標楷體" pitchFamily="65" charset="-120"/>
                          <a:cs typeface="Times New Roman"/>
                        </a:rPr>
                        <a:t>9%</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0878">
                <a:tc>
                  <a:txBody>
                    <a:bodyPr/>
                    <a:lstStyle/>
                    <a:p>
                      <a:pPr algn="ctr">
                        <a:spcAft>
                          <a:spcPts val="0"/>
                        </a:spcAft>
                      </a:pPr>
                      <a:r>
                        <a:rPr lang="zh-TW" sz="1600" kern="0">
                          <a:latin typeface="標楷體" pitchFamily="65" charset="-120"/>
                          <a:ea typeface="標楷體" pitchFamily="65" charset="-120"/>
                          <a:cs typeface="Times New Roman"/>
                        </a:rPr>
                        <a:t>公職</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0">
                          <a:latin typeface="標楷體" pitchFamily="65" charset="-120"/>
                          <a:ea typeface="標楷體" pitchFamily="65" charset="-120"/>
                          <a:cs typeface="Times New Roman"/>
                        </a:rPr>
                        <a:t>65</a:t>
                      </a:r>
                      <a:r>
                        <a:rPr lang="zh-TW" sz="1600" kern="0">
                          <a:latin typeface="標楷體" pitchFamily="65" charset="-120"/>
                          <a:ea typeface="標楷體" pitchFamily="65" charset="-120"/>
                          <a:cs typeface="Times New Roman"/>
                        </a:rPr>
                        <a:t>歲</a:t>
                      </a:r>
                      <a:r>
                        <a:rPr lang="en-US" sz="1600" kern="0">
                          <a:latin typeface="標楷體" pitchFamily="65" charset="-120"/>
                          <a:ea typeface="標楷體" pitchFamily="65" charset="-120"/>
                          <a:cs typeface="Times New Roman"/>
                        </a:rPr>
                        <a:t>(90</a:t>
                      </a:r>
                      <a:r>
                        <a:rPr lang="zh-TW" sz="1600" kern="0">
                          <a:latin typeface="標楷體" pitchFamily="65" charset="-120"/>
                          <a:ea typeface="標楷體" pitchFamily="65" charset="-120"/>
                          <a:cs typeface="Times New Roman"/>
                        </a:rPr>
                        <a:t>制</a:t>
                      </a:r>
                      <a:r>
                        <a:rPr lang="en-US" sz="1600" kern="0">
                          <a:latin typeface="標楷體" pitchFamily="65" charset="-120"/>
                          <a:ea typeface="標楷體" pitchFamily="65" charset="-120"/>
                          <a:cs typeface="Times New Roman"/>
                        </a:rPr>
                        <a:t>)</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kern="0">
                          <a:latin typeface="標楷體" pitchFamily="65" charset="-120"/>
                          <a:ea typeface="標楷體" pitchFamily="65" charset="-120"/>
                          <a:cs typeface="Times New Roman"/>
                        </a:rPr>
                        <a:t>最後</a:t>
                      </a:r>
                      <a:r>
                        <a:rPr lang="en-US" sz="1600" kern="0">
                          <a:latin typeface="標楷體" pitchFamily="65" charset="-120"/>
                          <a:ea typeface="標楷體" pitchFamily="65" charset="-120"/>
                          <a:cs typeface="Times New Roman"/>
                        </a:rPr>
                        <a:t>15</a:t>
                      </a:r>
                      <a:r>
                        <a:rPr lang="zh-TW" sz="1600" kern="0">
                          <a:latin typeface="標楷體" pitchFamily="65" charset="-120"/>
                          <a:ea typeface="標楷體" pitchFamily="65" charset="-120"/>
                          <a:cs typeface="Times New Roman"/>
                        </a:rPr>
                        <a:t>年平均本俸</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0">
                          <a:latin typeface="標楷體" pitchFamily="65" charset="-120"/>
                          <a:ea typeface="標楷體" pitchFamily="65" charset="-120"/>
                          <a:cs typeface="Times New Roman"/>
                        </a:rPr>
                        <a:t>40(</a:t>
                      </a:r>
                      <a:r>
                        <a:rPr lang="zh-TW" sz="1600" kern="0">
                          <a:latin typeface="標楷體" pitchFamily="65" charset="-120"/>
                          <a:ea typeface="標楷體" pitchFamily="65" charset="-120"/>
                          <a:cs typeface="Times New Roman"/>
                        </a:rPr>
                        <a:t>政府提撥</a:t>
                      </a:r>
                      <a:r>
                        <a:rPr lang="en-US" sz="1600" kern="0">
                          <a:latin typeface="標楷體" pitchFamily="65" charset="-120"/>
                          <a:ea typeface="標楷體" pitchFamily="65" charset="-120"/>
                          <a:cs typeface="Times New Roman"/>
                        </a:rPr>
                        <a:t>60)</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0">
                          <a:latin typeface="標楷體" pitchFamily="65" charset="-120"/>
                          <a:ea typeface="標楷體" pitchFamily="65" charset="-120"/>
                          <a:cs typeface="Times New Roman"/>
                        </a:rPr>
                        <a:t>18</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0">
                          <a:latin typeface="標楷體" pitchFamily="65" charset="-120"/>
                          <a:ea typeface="標楷體" pitchFamily="65" charset="-120"/>
                          <a:cs typeface="Times New Roman"/>
                        </a:rPr>
                        <a:t>80%</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kern="0">
                          <a:latin typeface="標楷體" pitchFamily="65" charset="-120"/>
                          <a:ea typeface="標楷體" pitchFamily="65" charset="-120"/>
                          <a:cs typeface="Times New Roman"/>
                        </a:rPr>
                        <a:t>無</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kern="0">
                          <a:latin typeface="標楷體" pitchFamily="65" charset="-120"/>
                          <a:ea typeface="標楷體" pitchFamily="65" charset="-120"/>
                          <a:cs typeface="Times New Roman"/>
                        </a:rPr>
                        <a:t>民國</a:t>
                      </a:r>
                      <a:r>
                        <a:rPr lang="en-US" sz="1600" kern="0">
                          <a:latin typeface="標楷體" pitchFamily="65" charset="-120"/>
                          <a:ea typeface="標楷體" pitchFamily="65" charset="-120"/>
                          <a:cs typeface="Times New Roman"/>
                        </a:rPr>
                        <a:t>84</a:t>
                      </a:r>
                      <a:r>
                        <a:rPr lang="zh-TW" sz="1600" kern="0">
                          <a:latin typeface="標楷體" pitchFamily="65" charset="-120"/>
                          <a:ea typeface="標楷體" pitchFamily="65" charset="-120"/>
                          <a:cs typeface="Times New Roman"/>
                        </a:rPr>
                        <a:t>年以前，逐年調降至</a:t>
                      </a:r>
                      <a:r>
                        <a:rPr lang="en-US" sz="1600" kern="0">
                          <a:latin typeface="標楷體" pitchFamily="65" charset="-120"/>
                          <a:ea typeface="標楷體" pitchFamily="65" charset="-120"/>
                          <a:cs typeface="Times New Roman"/>
                        </a:rPr>
                        <a:t>9%</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1316">
                <a:tc>
                  <a:txBody>
                    <a:bodyPr/>
                    <a:lstStyle/>
                    <a:p>
                      <a:pPr algn="ctr">
                        <a:spcAft>
                          <a:spcPts val="0"/>
                        </a:spcAft>
                      </a:pPr>
                      <a:r>
                        <a:rPr lang="zh-TW" sz="1600" kern="0">
                          <a:latin typeface="標楷體" pitchFamily="65" charset="-120"/>
                          <a:ea typeface="標楷體" pitchFamily="65" charset="-120"/>
                          <a:cs typeface="Times New Roman"/>
                        </a:rPr>
                        <a:t>教職</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0">
                          <a:latin typeface="標楷體" pitchFamily="65" charset="-120"/>
                          <a:ea typeface="標楷體" pitchFamily="65" charset="-120"/>
                          <a:cs typeface="Times New Roman"/>
                        </a:rPr>
                        <a:t>65</a:t>
                      </a:r>
                      <a:r>
                        <a:rPr lang="zh-TW" sz="1600" kern="0">
                          <a:latin typeface="標楷體" pitchFamily="65" charset="-120"/>
                          <a:ea typeface="標楷體" pitchFamily="65" charset="-120"/>
                          <a:cs typeface="Times New Roman"/>
                        </a:rPr>
                        <a:t>歲</a:t>
                      </a:r>
                      <a:r>
                        <a:rPr lang="en-US" sz="1600" kern="0">
                          <a:latin typeface="標楷體" pitchFamily="65" charset="-120"/>
                          <a:ea typeface="標楷體" pitchFamily="65" charset="-120"/>
                          <a:cs typeface="Times New Roman"/>
                        </a:rPr>
                        <a:t>(90</a:t>
                      </a:r>
                      <a:r>
                        <a:rPr lang="zh-TW" sz="1600" kern="0">
                          <a:latin typeface="標楷體" pitchFamily="65" charset="-120"/>
                          <a:ea typeface="標楷體" pitchFamily="65" charset="-120"/>
                          <a:cs typeface="Times New Roman"/>
                        </a:rPr>
                        <a:t>制</a:t>
                      </a:r>
                      <a:r>
                        <a:rPr lang="en-US" sz="1600" kern="0">
                          <a:latin typeface="標楷體" pitchFamily="65" charset="-120"/>
                          <a:ea typeface="標楷體" pitchFamily="65" charset="-120"/>
                          <a:cs typeface="Times New Roman"/>
                        </a:rPr>
                        <a:t>)</a:t>
                      </a:r>
                      <a:r>
                        <a:rPr lang="zh-TW" sz="1600" kern="0">
                          <a:latin typeface="標楷體" pitchFamily="65" charset="-120"/>
                          <a:ea typeface="標楷體" pitchFamily="65" charset="-120"/>
                          <a:cs typeface="Times New Roman"/>
                        </a:rPr>
                        <a:t>，高中以下</a:t>
                      </a:r>
                      <a:r>
                        <a:rPr lang="en-US" sz="1600" kern="0">
                          <a:latin typeface="標楷體" pitchFamily="65" charset="-120"/>
                          <a:ea typeface="標楷體" pitchFamily="65" charset="-120"/>
                          <a:cs typeface="Times New Roman"/>
                        </a:rPr>
                        <a:t>60</a:t>
                      </a:r>
                      <a:r>
                        <a:rPr lang="zh-TW" sz="1600" kern="0">
                          <a:latin typeface="標楷體" pitchFamily="65" charset="-120"/>
                          <a:ea typeface="標楷體" pitchFamily="65" charset="-120"/>
                          <a:cs typeface="Times New Roman"/>
                        </a:rPr>
                        <a:t>歲</a:t>
                      </a:r>
                      <a:r>
                        <a:rPr lang="en-US" sz="1600" kern="0">
                          <a:latin typeface="標楷體" pitchFamily="65" charset="-120"/>
                          <a:ea typeface="標楷體" pitchFamily="65" charset="-120"/>
                          <a:cs typeface="Times New Roman"/>
                        </a:rPr>
                        <a:t>(85</a:t>
                      </a:r>
                      <a:r>
                        <a:rPr lang="zh-TW" sz="1600" kern="0">
                          <a:latin typeface="標楷體" pitchFamily="65" charset="-120"/>
                          <a:ea typeface="標楷體" pitchFamily="65" charset="-120"/>
                          <a:cs typeface="Times New Roman"/>
                        </a:rPr>
                        <a:t>制</a:t>
                      </a:r>
                      <a:r>
                        <a:rPr lang="en-US" sz="1600" kern="0">
                          <a:latin typeface="標楷體" pitchFamily="65" charset="-120"/>
                          <a:ea typeface="標楷體" pitchFamily="65" charset="-120"/>
                          <a:cs typeface="Times New Roman"/>
                        </a:rPr>
                        <a:t>)</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kern="0">
                          <a:latin typeface="標楷體" pitchFamily="65" charset="-120"/>
                          <a:ea typeface="標楷體" pitchFamily="65" charset="-120"/>
                          <a:cs typeface="Times New Roman"/>
                        </a:rPr>
                        <a:t>最後</a:t>
                      </a:r>
                      <a:r>
                        <a:rPr lang="en-US" sz="1600" kern="0">
                          <a:latin typeface="標楷體" pitchFamily="65" charset="-120"/>
                          <a:ea typeface="標楷體" pitchFamily="65" charset="-120"/>
                          <a:cs typeface="Times New Roman"/>
                        </a:rPr>
                        <a:t>15</a:t>
                      </a:r>
                      <a:r>
                        <a:rPr lang="zh-TW" sz="1600" kern="0">
                          <a:latin typeface="標楷體" pitchFamily="65" charset="-120"/>
                          <a:ea typeface="標楷體" pitchFamily="65" charset="-120"/>
                          <a:cs typeface="Times New Roman"/>
                        </a:rPr>
                        <a:t>年平均本俸</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0">
                          <a:latin typeface="標楷體" pitchFamily="65" charset="-120"/>
                          <a:ea typeface="標楷體" pitchFamily="65" charset="-120"/>
                          <a:cs typeface="Times New Roman"/>
                        </a:rPr>
                        <a:t>40(</a:t>
                      </a:r>
                      <a:r>
                        <a:rPr lang="zh-TW" sz="1600" kern="0">
                          <a:latin typeface="標楷體" pitchFamily="65" charset="-120"/>
                          <a:ea typeface="標楷體" pitchFamily="65" charset="-120"/>
                          <a:cs typeface="Times New Roman"/>
                        </a:rPr>
                        <a:t>政府提撥</a:t>
                      </a:r>
                      <a:r>
                        <a:rPr lang="en-US" sz="1600" kern="0">
                          <a:latin typeface="標楷體" pitchFamily="65" charset="-120"/>
                          <a:ea typeface="標楷體" pitchFamily="65" charset="-120"/>
                          <a:cs typeface="Times New Roman"/>
                        </a:rPr>
                        <a:t>60)</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0">
                          <a:latin typeface="標楷體" pitchFamily="65" charset="-120"/>
                          <a:ea typeface="標楷體" pitchFamily="65" charset="-120"/>
                          <a:cs typeface="Times New Roman"/>
                        </a:rPr>
                        <a:t>18</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0">
                          <a:latin typeface="標楷體" pitchFamily="65" charset="-120"/>
                          <a:ea typeface="標楷體" pitchFamily="65" charset="-120"/>
                          <a:cs typeface="Times New Roman"/>
                        </a:rPr>
                        <a:t>80%</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kern="0">
                          <a:latin typeface="標楷體" pitchFamily="65" charset="-120"/>
                          <a:ea typeface="標楷體" pitchFamily="65" charset="-120"/>
                          <a:cs typeface="Times New Roman"/>
                        </a:rPr>
                        <a:t>無</a:t>
                      </a:r>
                      <a:endParaRPr lang="zh-TW" sz="1600" kern="10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600" kern="0" dirty="0">
                          <a:latin typeface="標楷體" pitchFamily="65" charset="-120"/>
                          <a:ea typeface="標楷體" pitchFamily="65" charset="-120"/>
                          <a:cs typeface="Times New Roman"/>
                        </a:rPr>
                        <a:t>民國</a:t>
                      </a:r>
                      <a:r>
                        <a:rPr lang="en-US" sz="1600" kern="0" dirty="0">
                          <a:latin typeface="標楷體" pitchFamily="65" charset="-120"/>
                          <a:ea typeface="標楷體" pitchFamily="65" charset="-120"/>
                          <a:cs typeface="Times New Roman"/>
                        </a:rPr>
                        <a:t>84</a:t>
                      </a:r>
                      <a:r>
                        <a:rPr lang="zh-TW" sz="1600" kern="0" dirty="0">
                          <a:latin typeface="標楷體" pitchFamily="65" charset="-120"/>
                          <a:ea typeface="標楷體" pitchFamily="65" charset="-120"/>
                          <a:cs typeface="Times New Roman"/>
                        </a:rPr>
                        <a:t>年以前，逐年調降至</a:t>
                      </a:r>
                      <a:r>
                        <a:rPr lang="en-US" sz="1600" kern="0" dirty="0">
                          <a:latin typeface="標楷體" pitchFamily="65" charset="-120"/>
                          <a:ea typeface="標楷體" pitchFamily="65" charset="-120"/>
                          <a:cs typeface="Times New Roman"/>
                        </a:rPr>
                        <a:t>9%</a:t>
                      </a:r>
                      <a:endParaRPr lang="zh-TW" sz="1600" kern="100" dirty="0">
                        <a:latin typeface="標楷體" pitchFamily="65" charset="-120"/>
                        <a:ea typeface="標楷體" pitchFamily="65" charset="-120"/>
                        <a:cs typeface="Times New Roman"/>
                      </a:endParaRPr>
                    </a:p>
                  </a:txBody>
                  <a:tcPr marL="49839" marR="498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文字方塊 3"/>
          <p:cNvSpPr txBox="1"/>
          <p:nvPr/>
        </p:nvSpPr>
        <p:spPr>
          <a:xfrm>
            <a:off x="1835696" y="188640"/>
            <a:ext cx="5400600" cy="73866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TW" sz="2400" b="1" dirty="0" smtClean="0">
                <a:latin typeface="標楷體" pitchFamily="65" charset="-120"/>
                <a:ea typeface="標楷體" pitchFamily="65" charset="-120"/>
              </a:rPr>
              <a:t>    </a:t>
            </a:r>
            <a:r>
              <a:rPr lang="zh-TW" altLang="zh-TW" sz="2400" b="1" dirty="0" smtClean="0">
                <a:latin typeface="標楷體" pitchFamily="65" charset="-120"/>
                <a:ea typeface="標楷體" pitchFamily="65" charset="-120"/>
              </a:rPr>
              <a:t>各職業別年金</a:t>
            </a:r>
            <a:r>
              <a:rPr lang="zh-TW" altLang="en-US" sz="2400" b="1" dirty="0" smtClean="0">
                <a:latin typeface="標楷體" pitchFamily="65" charset="-120"/>
                <a:ea typeface="標楷體" pitchFamily="65" charset="-120"/>
              </a:rPr>
              <a:t>草案</a:t>
            </a:r>
            <a:r>
              <a:rPr lang="zh-TW" altLang="zh-TW" sz="2400" b="1" dirty="0" smtClean="0">
                <a:latin typeface="標楷體" pitchFamily="65" charset="-120"/>
                <a:ea typeface="標楷體" pitchFamily="65" charset="-120"/>
              </a:rPr>
              <a:t>差異表</a:t>
            </a:r>
            <a:endParaRPr lang="en-US" altLang="zh-TW" sz="2400" b="1" dirty="0" smtClean="0">
              <a:latin typeface="標楷體" pitchFamily="65" charset="-120"/>
              <a:ea typeface="標楷體" pitchFamily="65" charset="-120"/>
            </a:endParaRPr>
          </a:p>
          <a:p>
            <a:r>
              <a:rPr lang="zh-TW" altLang="en-US" b="1" dirty="0" smtClean="0">
                <a:latin typeface="標楷體" pitchFamily="65" charset="-120"/>
                <a:ea typeface="標楷體" pitchFamily="65" charset="-120"/>
              </a:rPr>
              <a:t>       </a:t>
            </a:r>
            <a:r>
              <a:rPr lang="en-US" altLang="zh-TW" b="1" dirty="0" smtClean="0">
                <a:latin typeface="標楷體" pitchFamily="65" charset="-120"/>
                <a:ea typeface="標楷體" pitchFamily="65" charset="-120"/>
              </a:rPr>
              <a:t>(</a:t>
            </a:r>
            <a:r>
              <a:rPr lang="zh-TW" altLang="zh-TW" dirty="0" smtClean="0">
                <a:latin typeface="標楷體" pitchFamily="65" charset="-120"/>
                <a:ea typeface="標楷體" pitchFamily="65" charset="-120"/>
              </a:rPr>
              <a:t>行政院，</a:t>
            </a:r>
            <a:r>
              <a:rPr lang="en-US" altLang="zh-TW" dirty="0" smtClean="0">
                <a:latin typeface="標楷體" pitchFamily="65" charset="-120"/>
                <a:ea typeface="標楷體" pitchFamily="65" charset="-120"/>
              </a:rPr>
              <a:t>2013</a:t>
            </a:r>
            <a:r>
              <a:rPr lang="zh-TW" altLang="zh-TW"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4</a:t>
            </a:r>
            <a:r>
              <a:rPr lang="zh-TW" altLang="zh-TW"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25</a:t>
            </a:r>
            <a:r>
              <a:rPr lang="zh-TW" altLang="zh-TW" dirty="0" smtClean="0">
                <a:latin typeface="標楷體" pitchFamily="65" charset="-120"/>
                <a:ea typeface="標楷體" pitchFamily="65" charset="-120"/>
              </a:rPr>
              <a:t>日</a:t>
            </a:r>
            <a:r>
              <a:rPr lang="en-US" altLang="zh-TW" b="1" dirty="0" smtClean="0">
                <a:latin typeface="標楷體" pitchFamily="65" charset="-120"/>
                <a:ea typeface="標楷體" pitchFamily="65" charset="-120"/>
              </a:rPr>
              <a:t>)</a:t>
            </a:r>
            <a:endParaRPr lang="zh-TW" altLang="en-US" sz="2400" dirty="0">
              <a:latin typeface="標楷體" pitchFamily="65" charset="-120"/>
              <a:ea typeface="標楷體" pitchFamily="65" charset="-12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p:cNvSpPr>
            <a:spLocks noGrp="1"/>
          </p:cNvSpPr>
          <p:nvPr>
            <p:ph type="body" idx="1"/>
          </p:nvPr>
        </p:nvSpPr>
        <p:spPr/>
        <p:txBody>
          <a:bodyPr>
            <a:normAutofit fontScale="92500" lnSpcReduction="20000"/>
          </a:bodyPr>
          <a:lstStyle/>
          <a:p>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退休年齡後延或年金後支，反映高齡化具正當性，若只為了年金財務，需謹慎適用職業。</a:t>
            </a:r>
            <a:endParaRPr lang="en-US" altLang="zh-TW" dirty="0" smtClean="0">
              <a:latin typeface="標楷體" pitchFamily="65" charset="-120"/>
              <a:ea typeface="標楷體" pitchFamily="65" charset="-120"/>
            </a:endParaRPr>
          </a:p>
          <a:p>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保險費率往上升，年金給付率往下修， 「每月繳的比過去多，每月拿的比過去少」，但終身領取總數未必減少。</a:t>
            </a:r>
            <a:endParaRPr lang="en-US" altLang="zh-TW" dirty="0" smtClean="0">
              <a:latin typeface="標楷體" pitchFamily="65" charset="-120"/>
              <a:ea typeface="標楷體" pitchFamily="65" charset="-120"/>
            </a:endParaRPr>
          </a:p>
          <a:p>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建議減少政府補助比例，退撫提撥改採差別比例（調降對高薪者的比例）。</a:t>
            </a:r>
            <a:endParaRPr lang="en-US" altLang="zh-TW" dirty="0" smtClean="0">
              <a:latin typeface="標楷體" pitchFamily="65" charset="-120"/>
              <a:ea typeface="標楷體" pitchFamily="65" charset="-120"/>
            </a:endParaRPr>
          </a:p>
          <a:p>
            <a:r>
              <a:rPr lang="en-US" altLang="zh-TW" dirty="0" smtClean="0">
                <a:latin typeface="標楷體" pitchFamily="65" charset="-120"/>
                <a:ea typeface="標楷體" pitchFamily="65" charset="-120"/>
              </a:rPr>
              <a:t>4.</a:t>
            </a:r>
            <a:r>
              <a:rPr lang="zh-TW" altLang="en-US" dirty="0" smtClean="0">
                <a:latin typeface="標楷體" pitchFamily="65" charset="-120"/>
                <a:ea typeface="標楷體" pitchFamily="65" charset="-120"/>
              </a:rPr>
              <a:t>調整投保上限</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軍公教往下降、勞工往上升。</a:t>
            </a:r>
            <a:endParaRPr lang="en-US" altLang="zh-TW" dirty="0" smtClean="0">
              <a:latin typeface="標楷體" pitchFamily="65" charset="-120"/>
              <a:ea typeface="標楷體" pitchFamily="65" charset="-120"/>
            </a:endParaRPr>
          </a:p>
          <a:p>
            <a:r>
              <a:rPr lang="en-US" altLang="zh-TW" dirty="0" smtClean="0">
                <a:latin typeface="標楷體" pitchFamily="65" charset="-120"/>
                <a:ea typeface="標楷體" pitchFamily="65" charset="-120"/>
              </a:rPr>
              <a:t>5.</a:t>
            </a:r>
            <a:r>
              <a:rPr lang="zh-TW" altLang="en-US" dirty="0" smtClean="0">
                <a:latin typeface="標楷體" pitchFamily="65" charset="-120"/>
                <a:ea typeface="標楷體" pitchFamily="65" charset="-120"/>
              </a:rPr>
              <a:t>減少巧取的機會</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採</a:t>
            </a:r>
            <a:r>
              <a:rPr lang="en-US" altLang="zh-TW" dirty="0" smtClean="0">
                <a:latin typeface="標楷體" pitchFamily="65" charset="-120"/>
                <a:ea typeface="標楷體" pitchFamily="65" charset="-120"/>
              </a:rPr>
              <a:t>career salary </a:t>
            </a:r>
            <a:r>
              <a:rPr lang="zh-TW" altLang="en-US" dirty="0" smtClean="0">
                <a:latin typeface="標楷體" pitchFamily="65" charset="-120"/>
                <a:ea typeface="標楷體" pitchFamily="65" charset="-120"/>
              </a:rPr>
              <a:t>計算方式。</a:t>
            </a:r>
          </a:p>
          <a:p>
            <a:endParaRPr lang="zh-TW" altLang="en-US" dirty="0" smtClean="0">
              <a:latin typeface="標楷體" pitchFamily="65" charset="-120"/>
              <a:ea typeface="標楷體" pitchFamily="65" charset="-120"/>
            </a:endParaRPr>
          </a:p>
          <a:p>
            <a:pPr>
              <a:buFont typeface="Arial" charset="0"/>
              <a:buNone/>
            </a:pPr>
            <a:endParaRPr lang="zh-TW" altLang="en-US" dirty="0" smtClean="0">
              <a:latin typeface="標楷體" pitchFamily="65" charset="-120"/>
              <a:ea typeface="標楷體" pitchFamily="65" charset="-120"/>
            </a:endParaRPr>
          </a:p>
        </p:txBody>
      </p:sp>
      <p:sp>
        <p:nvSpPr>
          <p:cNvPr id="5" name="標題 4"/>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zh-TW" altLang="en-US" sz="3600" dirty="0" smtClean="0">
                <a:latin typeface="標楷體" pitchFamily="65" charset="-120"/>
                <a:ea typeface="標楷體" pitchFamily="65" charset="-120"/>
              </a:rPr>
              <a:t>短期措施需斟酌之處</a:t>
            </a:r>
            <a:endParaRPr lang="zh-TW" altLang="en-US" sz="36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42852"/>
            <a:ext cx="8329642" cy="1274786"/>
          </a:xfrm>
        </p:spPr>
        <p:style>
          <a:lnRef idx="3">
            <a:schemeClr val="lt1"/>
          </a:lnRef>
          <a:fillRef idx="1">
            <a:schemeClr val="accent2"/>
          </a:fillRef>
          <a:effectRef idx="1">
            <a:schemeClr val="accent2"/>
          </a:effectRef>
          <a:fontRef idx="minor">
            <a:schemeClr val="lt1"/>
          </a:fontRef>
        </p:style>
        <p:txBody>
          <a:bodyPr>
            <a:normAutofit fontScale="90000"/>
          </a:bodyPr>
          <a:lstStyle/>
          <a:p>
            <a:r>
              <a:rPr lang="zh-TW" altLang="en-US" sz="3200" dirty="0" smtClean="0">
                <a:latin typeface="標楷體" pitchFamily="65" charset="-120"/>
                <a:ea typeface="標楷體" pitchFamily="65" charset="-120"/>
              </a:rPr>
              <a:t>長期改革策略：採三層年金制</a:t>
            </a:r>
            <a:r>
              <a:rPr lang="en-US" altLang="zh-TW" sz="3200" dirty="0" smtClean="0">
                <a:latin typeface="標楷體" pitchFamily="65" charset="-120"/>
                <a:ea typeface="標楷體" pitchFamily="65" charset="-120"/>
              </a:rPr>
              <a:t/>
            </a:r>
            <a:br>
              <a:rPr lang="en-US" altLang="zh-TW" sz="3200" dirty="0" smtClean="0">
                <a:latin typeface="標楷體" pitchFamily="65" charset="-120"/>
                <a:ea typeface="標楷體" pitchFamily="65" charset="-120"/>
              </a:rPr>
            </a:br>
            <a:r>
              <a:rPr lang="zh-TW" altLang="en-US" sz="2800" dirty="0" smtClean="0">
                <a:latin typeface="標楷體" pitchFamily="65" charset="-120"/>
                <a:ea typeface="標楷體" pitchFamily="65" charset="-120"/>
              </a:rPr>
              <a:t>（ 薛承泰）</a:t>
            </a:r>
            <a:br>
              <a:rPr lang="zh-TW" altLang="en-US" sz="2800" dirty="0" smtClean="0">
                <a:latin typeface="標楷體" pitchFamily="65" charset="-120"/>
                <a:ea typeface="標楷體" pitchFamily="65" charset="-120"/>
              </a:rPr>
            </a:br>
            <a:endParaRPr lang="zh-TW" altLang="en-US" sz="2800" dirty="0">
              <a:latin typeface="標楷體" pitchFamily="65" charset="-120"/>
              <a:ea typeface="標楷體" pitchFamily="65" charset="-120"/>
            </a:endParaRPr>
          </a:p>
        </p:txBody>
      </p:sp>
      <p:sp>
        <p:nvSpPr>
          <p:cNvPr id="3" name="內容版面配置區 2"/>
          <p:cNvSpPr>
            <a:spLocks noGrp="1"/>
          </p:cNvSpPr>
          <p:nvPr>
            <p:ph idx="1"/>
          </p:nvPr>
        </p:nvSpPr>
        <p:spPr>
          <a:xfrm>
            <a:off x="457200" y="1500174"/>
            <a:ext cx="8258204" cy="4929222"/>
          </a:xfrm>
        </p:spPr>
        <p:txBody>
          <a:bodyPr/>
          <a:lstStyle/>
          <a:p>
            <a:pPr lvl="0"/>
            <a:r>
              <a:rPr lang="zh-TW" altLang="en-US" sz="2000" dirty="0" smtClean="0">
                <a:solidFill>
                  <a:srgbClr val="FF0000"/>
                </a:solidFill>
                <a:latin typeface="標楷體" pitchFamily="65" charset="-120"/>
                <a:ea typeface="標楷體" pitchFamily="65" charset="-120"/>
              </a:rPr>
              <a:t>第一層</a:t>
            </a:r>
            <a:r>
              <a:rPr lang="zh-TW" altLang="en-US" sz="2000" dirty="0" smtClean="0">
                <a:latin typeface="標楷體" pitchFamily="65" charset="-120"/>
                <a:ea typeface="標楷體" pitchFamily="65" charset="-120"/>
              </a:rPr>
              <a:t>：推動大國民年金制為基礎年金</a:t>
            </a:r>
          </a:p>
          <a:p>
            <a:pPr>
              <a:buNone/>
            </a:pPr>
            <a:r>
              <a:rPr lang="zh-TW" altLang="en-US" sz="2000" dirty="0" smtClean="0">
                <a:latin typeface="標楷體" pitchFamily="65" charset="-120"/>
                <a:ea typeface="標楷體" pitchFamily="65" charset="-120"/>
              </a:rPr>
              <a:t>  退休後每月領取年金不低於貧窮線的水準，使國民皆有基本生活保障，領取時間至被保險人死亡。所得替代率約為</a:t>
            </a:r>
            <a:r>
              <a:rPr lang="zh-TW" altLang="en-US" sz="2000" dirty="0" smtClean="0">
                <a:solidFill>
                  <a:srgbClr val="FF0000"/>
                </a:solidFill>
                <a:latin typeface="標楷體" pitchFamily="65" charset="-120"/>
                <a:ea typeface="標楷體" pitchFamily="65" charset="-120"/>
              </a:rPr>
              <a:t>社會平均薪資</a:t>
            </a:r>
            <a:r>
              <a:rPr lang="en-US" altLang="zh-TW" sz="2000" dirty="0" smtClean="0">
                <a:latin typeface="標楷體" pitchFamily="65" charset="-120"/>
                <a:ea typeface="標楷體" pitchFamily="65" charset="-120"/>
              </a:rPr>
              <a:t>25</a:t>
            </a:r>
            <a:r>
              <a:rPr lang="zh-TW" altLang="en-US" sz="2000" dirty="0" smtClean="0">
                <a:latin typeface="標楷體" pitchFamily="65" charset="-120"/>
                <a:ea typeface="標楷體" pitchFamily="65" charset="-120"/>
              </a:rPr>
              <a:t>％</a:t>
            </a:r>
            <a:r>
              <a:rPr lang="en-US" altLang="zh-TW" sz="2000" dirty="0" smtClean="0">
                <a:latin typeface="標楷體" pitchFamily="65" charset="-120"/>
                <a:ea typeface="標楷體" pitchFamily="65" charset="-120"/>
              </a:rPr>
              <a:t>-30</a:t>
            </a:r>
            <a:r>
              <a:rPr lang="zh-TW" altLang="en-US" sz="2000" dirty="0" smtClean="0">
                <a:latin typeface="標楷體" pitchFamily="65" charset="-120"/>
                <a:ea typeface="標楷體" pitchFamily="65" charset="-120"/>
              </a:rPr>
              <a:t>％。</a:t>
            </a:r>
          </a:p>
          <a:p>
            <a:r>
              <a:rPr lang="zh-TW" altLang="en-US" sz="2000" dirty="0" smtClean="0">
                <a:solidFill>
                  <a:srgbClr val="FF0000"/>
                </a:solidFill>
                <a:latin typeface="標楷體" pitchFamily="65" charset="-120"/>
                <a:ea typeface="標楷體" pitchFamily="65" charset="-120"/>
              </a:rPr>
              <a:t>第二層</a:t>
            </a:r>
            <a:r>
              <a:rPr lang="zh-TW" altLang="en-US" sz="2000" dirty="0" smtClean="0">
                <a:latin typeface="標楷體" pitchFamily="65" charset="-120"/>
                <a:ea typeface="標楷體" pitchFamily="65" charset="-120"/>
              </a:rPr>
              <a:t>：職業退休年金採「</a:t>
            </a:r>
            <a:r>
              <a:rPr lang="zh-TW" altLang="en-US" sz="2000" dirty="0" smtClean="0">
                <a:solidFill>
                  <a:srgbClr val="FF0000"/>
                </a:solidFill>
                <a:latin typeface="標楷體" pitchFamily="65" charset="-120"/>
                <a:ea typeface="標楷體" pitchFamily="65" charset="-120"/>
              </a:rPr>
              <a:t>當代結算制</a:t>
            </a:r>
            <a:r>
              <a:rPr lang="zh-TW" altLang="en-US" sz="2000" dirty="0" smtClean="0">
                <a:latin typeface="標楷體" pitchFamily="65" charset="-120"/>
                <a:ea typeface="標楷體" pitchFamily="65" charset="-120"/>
              </a:rPr>
              <a:t>」</a:t>
            </a:r>
            <a:endParaRPr lang="en-US" altLang="zh-TW" sz="2000" dirty="0" smtClean="0">
              <a:latin typeface="標楷體" pitchFamily="65" charset="-120"/>
              <a:ea typeface="標楷體" pitchFamily="65" charset="-120"/>
            </a:endParaRPr>
          </a:p>
          <a:p>
            <a:pPr lvl="0">
              <a:buNone/>
            </a:pPr>
            <a:r>
              <a:rPr lang="zh-TW" altLang="en-US" sz="2000" dirty="0" smtClean="0">
                <a:latin typeface="標楷體" pitchFamily="65" charset="-120"/>
                <a:ea typeface="標楷體" pitchFamily="65" charset="-120"/>
              </a:rPr>
              <a:t>  所得替代率為</a:t>
            </a:r>
            <a:r>
              <a:rPr lang="zh-TW" altLang="en-US" sz="2000" dirty="0" smtClean="0">
                <a:solidFill>
                  <a:srgbClr val="FF0000"/>
                </a:solidFill>
                <a:latin typeface="標楷體" pitchFamily="65" charset="-120"/>
                <a:ea typeface="標楷體" pitchFamily="65" charset="-120"/>
              </a:rPr>
              <a:t>個人一生平均薪資</a:t>
            </a:r>
            <a:r>
              <a:rPr lang="en-US" altLang="zh-TW" sz="2000" dirty="0" smtClean="0">
                <a:latin typeface="標楷體" pitchFamily="65" charset="-120"/>
                <a:ea typeface="標楷體" pitchFamily="65" charset="-120"/>
              </a:rPr>
              <a:t>30</a:t>
            </a:r>
            <a:r>
              <a:rPr lang="zh-TW" altLang="en-US" sz="2000" dirty="0" smtClean="0">
                <a:latin typeface="標楷體" pitchFamily="65" charset="-120"/>
                <a:ea typeface="標楷體" pitchFamily="65" charset="-120"/>
              </a:rPr>
              <a:t>％</a:t>
            </a:r>
            <a:r>
              <a:rPr lang="en-US" altLang="zh-TW" sz="2000" dirty="0" smtClean="0">
                <a:latin typeface="標楷體" pitchFamily="65" charset="-120"/>
                <a:ea typeface="標楷體" pitchFamily="65" charset="-120"/>
              </a:rPr>
              <a:t>-40</a:t>
            </a:r>
            <a:r>
              <a:rPr lang="zh-TW" altLang="en-US" sz="2000" dirty="0" smtClean="0">
                <a:latin typeface="標楷體" pitchFamily="65" charset="-120"/>
                <a:ea typeface="標楷體" pitchFamily="65" charset="-120"/>
              </a:rPr>
              <a:t>％。領取年金的總數（收益），需反應一生工作時間所繳保費總數（成本），並隨已領取時間長度調整年金額度。例：假如費率</a:t>
            </a:r>
            <a:r>
              <a:rPr lang="en-US" altLang="zh-TW" sz="2000" dirty="0" smtClean="0">
                <a:latin typeface="標楷體" pitchFamily="65" charset="-120"/>
                <a:ea typeface="標楷體" pitchFamily="65" charset="-120"/>
              </a:rPr>
              <a:t>15</a:t>
            </a:r>
            <a:r>
              <a:rPr lang="zh-TW" altLang="en-US" sz="2000" dirty="0" smtClean="0">
                <a:latin typeface="標楷體" pitchFamily="65" charset="-120"/>
                <a:ea typeface="標楷體" pitchFamily="65" charset="-120"/>
              </a:rPr>
              <a:t>％，工作</a:t>
            </a:r>
            <a:r>
              <a:rPr lang="en-US" altLang="zh-TW" sz="2000" dirty="0" smtClean="0">
                <a:latin typeface="標楷體" pitchFamily="65" charset="-120"/>
                <a:ea typeface="標楷體" pitchFamily="65" charset="-120"/>
              </a:rPr>
              <a:t>30</a:t>
            </a:r>
            <a:r>
              <a:rPr lang="zh-TW" altLang="en-US" sz="2000" dirty="0" smtClean="0">
                <a:latin typeface="標楷體" pitchFamily="65" charset="-120"/>
                <a:ea typeface="標楷體" pitchFamily="65" charset="-120"/>
              </a:rPr>
              <a:t>年，所得替代率</a:t>
            </a:r>
            <a:r>
              <a:rPr lang="en-US" altLang="zh-TW" sz="2000" dirty="0" smtClean="0">
                <a:latin typeface="標楷體" pitchFamily="65" charset="-120"/>
                <a:ea typeface="標楷體" pitchFamily="65" charset="-120"/>
              </a:rPr>
              <a:t>40</a:t>
            </a:r>
            <a:r>
              <a:rPr lang="zh-TW" altLang="en-US" sz="2000" dirty="0" smtClean="0">
                <a:latin typeface="標楷體" pitchFamily="65" charset="-120"/>
                <a:ea typeface="標楷體" pitchFamily="65" charset="-120"/>
              </a:rPr>
              <a:t>％，退休後約</a:t>
            </a:r>
            <a:r>
              <a:rPr lang="en-US" altLang="zh-TW" sz="2000" dirty="0" smtClean="0">
                <a:latin typeface="標楷體" pitchFamily="65" charset="-120"/>
                <a:ea typeface="標楷體" pitchFamily="65" charset="-120"/>
              </a:rPr>
              <a:t>12</a:t>
            </a:r>
            <a:r>
              <a:rPr lang="zh-TW" altLang="en-US" sz="2000" dirty="0" smtClean="0">
                <a:latin typeface="標楷體" pitchFamily="65" charset="-120"/>
                <a:ea typeface="標楷體" pitchFamily="65" charset="-120"/>
              </a:rPr>
              <a:t>年即可領完成本，之後所得替代率調降。若未領完成本即已往生，餘額轉給遺屬。此制度仍可配合其他如健保或長照保，仍足以對老年最後階段提供完整保障。</a:t>
            </a:r>
          </a:p>
          <a:p>
            <a:pPr lvl="0"/>
            <a:r>
              <a:rPr lang="zh-TW" altLang="en-US" sz="2000" dirty="0" smtClean="0">
                <a:solidFill>
                  <a:srgbClr val="FF0000"/>
                </a:solidFill>
                <a:latin typeface="標楷體" pitchFamily="65" charset="-120"/>
                <a:ea typeface="標楷體" pitchFamily="65" charset="-120"/>
              </a:rPr>
              <a:t>第三層</a:t>
            </a:r>
            <a:r>
              <a:rPr lang="zh-TW" altLang="en-US" sz="2000" dirty="0" smtClean="0">
                <a:latin typeface="標楷體" pitchFamily="65" charset="-120"/>
                <a:ea typeface="標楷體" pitchFamily="65" charset="-120"/>
              </a:rPr>
              <a:t>：自願式提撥</a:t>
            </a:r>
          </a:p>
          <a:p>
            <a:pPr>
              <a:buNone/>
            </a:pPr>
            <a:r>
              <a:rPr lang="en-US" sz="2000" dirty="0" smtClean="0">
                <a:latin typeface="標楷體" pitchFamily="65" charset="-120"/>
                <a:ea typeface="標楷體" pitchFamily="65" charset="-120"/>
              </a:rPr>
              <a:t>   </a:t>
            </a:r>
            <a:r>
              <a:rPr lang="zh-TW" altLang="en-US" sz="2000" dirty="0" smtClean="0">
                <a:latin typeface="標楷體" pitchFamily="65" charset="-120"/>
                <a:ea typeface="標楷體" pitchFamily="65" charset="-120"/>
              </a:rPr>
              <a:t>由雇主與受雇者自行協定，政府鼓勵提供誘因。</a:t>
            </a:r>
          </a:p>
          <a:p>
            <a:endParaRPr lang="zh-TW" altLang="en-US" dirty="0" smtClean="0"/>
          </a:p>
          <a:p>
            <a:endParaRPr lang="zh-TW"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99592" y="274638"/>
            <a:ext cx="7787208" cy="850106"/>
          </a:xfrm>
        </p:spPr>
        <p:style>
          <a:lnRef idx="3">
            <a:schemeClr val="lt1"/>
          </a:lnRef>
          <a:fillRef idx="1">
            <a:schemeClr val="accent2"/>
          </a:fillRef>
          <a:effectRef idx="1">
            <a:schemeClr val="accent2"/>
          </a:effectRef>
          <a:fontRef idx="minor">
            <a:schemeClr val="lt1"/>
          </a:fontRef>
        </p:style>
        <p:txBody>
          <a:bodyPr/>
          <a:lstStyle/>
          <a:p>
            <a:r>
              <a:rPr lang="en-US" altLang="zh-TW" sz="3600" dirty="0" smtClean="0">
                <a:latin typeface="標楷體" pitchFamily="65" charset="-120"/>
                <a:ea typeface="標楷體" pitchFamily="65" charset="-120"/>
              </a:rPr>
              <a:t>2005</a:t>
            </a:r>
            <a:r>
              <a:rPr lang="zh-TW" altLang="en-US" sz="3600" dirty="0" smtClean="0">
                <a:latin typeface="標楷體" pitchFamily="65" charset="-120"/>
                <a:ea typeface="標楷體" pitchFamily="65" charset="-120"/>
              </a:rPr>
              <a:t>年世界銀行提出五層保障架構</a:t>
            </a:r>
            <a:endParaRPr lang="zh-TW" altLang="en-US" sz="3600" dirty="0">
              <a:latin typeface="標楷體" pitchFamily="65" charset="-120"/>
              <a:ea typeface="標楷體" pitchFamily="65" charset="-120"/>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90625" y="1628800"/>
            <a:ext cx="6762750"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027985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71550" y="476250"/>
            <a:ext cx="7715250" cy="941388"/>
          </a:xfrm>
        </p:spPr>
        <p:style>
          <a:lnRef idx="3">
            <a:schemeClr val="lt1"/>
          </a:lnRef>
          <a:fillRef idx="1">
            <a:schemeClr val="accent2"/>
          </a:fillRef>
          <a:effectRef idx="1">
            <a:schemeClr val="accent2"/>
          </a:effectRef>
          <a:fontRef idx="minor">
            <a:schemeClr val="lt1"/>
          </a:fontRef>
        </p:style>
        <p:txBody>
          <a:bodyPr rtlCol="0">
            <a:normAutofit/>
          </a:bodyPr>
          <a:lstStyle/>
          <a:p>
            <a:pPr eaLnBrk="1" fontAlgn="auto" hangingPunct="1">
              <a:spcAft>
                <a:spcPts val="0"/>
              </a:spcAft>
              <a:defRPr/>
            </a:pPr>
            <a:r>
              <a:rPr lang="zh-TW" altLang="en-US" sz="4000" dirty="0" smtClean="0">
                <a:latin typeface="標楷體" pitchFamily="65" charset="-120"/>
                <a:ea typeface="標楷體" pitchFamily="65" charset="-120"/>
              </a:rPr>
              <a:t>資料來源</a:t>
            </a:r>
            <a:endParaRPr lang="zh-TW" altLang="en-US" sz="4000" dirty="0">
              <a:latin typeface="標楷體" pitchFamily="65" charset="-120"/>
              <a:ea typeface="標楷體" pitchFamily="65" charset="-120"/>
            </a:endParaRPr>
          </a:p>
        </p:txBody>
      </p:sp>
      <p:sp>
        <p:nvSpPr>
          <p:cNvPr id="40963" name="內容版面配置區 2"/>
          <p:cNvSpPr>
            <a:spLocks noGrp="1"/>
          </p:cNvSpPr>
          <p:nvPr>
            <p:ph idx="1"/>
          </p:nvPr>
        </p:nvSpPr>
        <p:spPr>
          <a:xfrm>
            <a:off x="457200" y="1600201"/>
            <a:ext cx="8229600" cy="2692896"/>
          </a:xfrm>
        </p:spPr>
        <p:txBody>
          <a:bodyPr/>
          <a:lstStyle/>
          <a:p>
            <a:pPr eaLnBrk="1" hangingPunct="1"/>
            <a:r>
              <a:rPr lang="zh-TW" altLang="en-US" dirty="0" smtClean="0"/>
              <a:t>內政部</a:t>
            </a:r>
            <a:endParaRPr lang="en-US" altLang="zh-TW" dirty="0" smtClean="0"/>
          </a:p>
          <a:p>
            <a:pPr eaLnBrk="1" hangingPunct="1"/>
            <a:r>
              <a:rPr lang="zh-TW" altLang="en-US" dirty="0" smtClean="0"/>
              <a:t>主計總處</a:t>
            </a:r>
            <a:endParaRPr lang="en-US" altLang="zh-TW" dirty="0" smtClean="0"/>
          </a:p>
          <a:p>
            <a:pPr eaLnBrk="1" hangingPunct="1"/>
            <a:r>
              <a:rPr lang="zh-TW" altLang="en-US" dirty="0" smtClean="0"/>
              <a:t>國家發展委員會</a:t>
            </a:r>
            <a:endParaRPr lang="en-US" altLang="zh-TW" dirty="0" smtClean="0"/>
          </a:p>
          <a:p>
            <a:pPr eaLnBrk="1" hangingPunct="1"/>
            <a:r>
              <a:rPr lang="zh-TW" altLang="en-US" dirty="0" smtClean="0"/>
              <a:t>衛生福利部</a:t>
            </a:r>
            <a:endParaRPr lang="en-US" altLang="zh-TW" dirty="0" smtClean="0"/>
          </a:p>
        </p:txBody>
      </p:sp>
      <p:sp>
        <p:nvSpPr>
          <p:cNvPr id="4" name="標題 1"/>
          <p:cNvSpPr txBox="1">
            <a:spLocks/>
          </p:cNvSpPr>
          <p:nvPr/>
        </p:nvSpPr>
        <p:spPr bwMode="auto">
          <a:xfrm>
            <a:off x="827584" y="4725144"/>
            <a:ext cx="7715250" cy="941388"/>
          </a:xfrm>
          <a:prstGeom prst="rect">
            <a:avLst/>
          </a:prstGeom>
          <a:ln w="38100" cap="flat" cmpd="sng" algn="ctr">
            <a:solidFill>
              <a:schemeClr val="lt1"/>
            </a:solidFill>
            <a:prstDash val="solid"/>
            <a:miter lim="800000"/>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TW" altLang="en-US" sz="4000" b="0" i="0" u="none" strike="noStrike" kern="1200" cap="none" spc="0" normalizeH="0" baseline="0" noProof="0" dirty="0" smtClean="0">
                <a:ln>
                  <a:noFill/>
                </a:ln>
                <a:solidFill>
                  <a:schemeClr val="lt1"/>
                </a:solidFill>
                <a:effectLst/>
                <a:uLnTx/>
                <a:uFillTx/>
                <a:latin typeface="標楷體" pitchFamily="65" charset="-120"/>
                <a:ea typeface="標楷體" pitchFamily="65" charset="-120"/>
                <a:cs typeface="+mn-cs"/>
              </a:rPr>
              <a:t>謝謝</a:t>
            </a:r>
            <a:r>
              <a:rPr kumimoji="0" lang="en-US" altLang="zh-TW" sz="4000" b="0" i="0" u="none" strike="noStrike" kern="1200" cap="none" spc="0" normalizeH="0" baseline="0" noProof="0" dirty="0" smtClean="0">
                <a:ln>
                  <a:noFill/>
                </a:ln>
                <a:solidFill>
                  <a:schemeClr val="lt1"/>
                </a:solidFill>
                <a:effectLst/>
                <a:uLnTx/>
                <a:uFillTx/>
                <a:latin typeface="標楷體" pitchFamily="65" charset="-120"/>
                <a:ea typeface="標楷體" pitchFamily="65" charset="-120"/>
                <a:cs typeface="+mn-cs"/>
              </a:rPr>
              <a:t>!</a:t>
            </a:r>
            <a:endParaRPr kumimoji="0" lang="zh-TW" altLang="en-US" sz="4000" b="0" i="0" u="none" strike="noStrike" kern="1200" cap="none" spc="0" normalizeH="0" baseline="0" noProof="0" dirty="0">
              <a:ln>
                <a:noFill/>
              </a:ln>
              <a:solidFill>
                <a:schemeClr val="lt1"/>
              </a:solidFill>
              <a:effectLst/>
              <a:uLnTx/>
              <a:uFillTx/>
              <a:latin typeface="標楷體" pitchFamily="65" charset="-120"/>
              <a:ea typeface="標楷體" pitchFamily="65" charset="-120"/>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331640" y="404664"/>
            <a:ext cx="7355160" cy="1012974"/>
          </a:xfrm>
        </p:spPr>
        <p:style>
          <a:lnRef idx="1">
            <a:schemeClr val="accent2"/>
          </a:lnRef>
          <a:fillRef idx="2">
            <a:schemeClr val="accent2"/>
          </a:fillRef>
          <a:effectRef idx="1">
            <a:schemeClr val="accent2"/>
          </a:effectRef>
          <a:fontRef idx="minor">
            <a:schemeClr val="dk1"/>
          </a:fontRef>
        </p:style>
        <p:txBody>
          <a:bodyPr>
            <a:normAutofit/>
          </a:bodyPr>
          <a:lstStyle/>
          <a:p>
            <a:r>
              <a:rPr lang="zh-TW" altLang="en-US" sz="3200" dirty="0" smtClean="0">
                <a:latin typeface="標楷體" pitchFamily="65" charset="-120"/>
                <a:ea typeface="標楷體" pitchFamily="65" charset="-120"/>
              </a:rPr>
              <a:t>我國退休制度</a:t>
            </a:r>
            <a:endParaRPr lang="zh-TW" altLang="en-US" sz="3200" dirty="0">
              <a:latin typeface="標楷體" pitchFamily="65" charset="-120"/>
              <a:ea typeface="標楷體" pitchFamily="65" charset="-120"/>
            </a:endParaRPr>
          </a:p>
        </p:txBody>
      </p:sp>
      <p:graphicFrame>
        <p:nvGraphicFramePr>
          <p:cNvPr id="5" name="內容版面配置區 4"/>
          <p:cNvGraphicFramePr>
            <a:graphicFrameLocks noGrp="1"/>
          </p:cNvGraphicFramePr>
          <p:nvPr>
            <p:ph idx="1"/>
          </p:nvPr>
        </p:nvGraphicFramePr>
        <p:xfrm>
          <a:off x="142844" y="1643051"/>
          <a:ext cx="8858311" cy="4348804"/>
        </p:xfrm>
        <a:graphic>
          <a:graphicData uri="http://schemas.openxmlformats.org/drawingml/2006/table">
            <a:tbl>
              <a:tblPr/>
              <a:tblGrid>
                <a:gridCol w="1655721"/>
                <a:gridCol w="1064332"/>
                <a:gridCol w="1413826"/>
                <a:gridCol w="2246274"/>
                <a:gridCol w="1064332"/>
                <a:gridCol w="1413826"/>
              </a:tblGrid>
              <a:tr h="365012">
                <a:tc>
                  <a:txBody>
                    <a:bodyPr/>
                    <a:lstStyle/>
                    <a:p>
                      <a:pPr>
                        <a:lnSpc>
                          <a:spcPct val="115000"/>
                        </a:lnSpc>
                        <a:spcAft>
                          <a:spcPts val="0"/>
                        </a:spcAft>
                        <a:tabLst>
                          <a:tab pos="1943100" algn="l"/>
                        </a:tabLst>
                      </a:pPr>
                      <a:endParaRPr lang="en-US" sz="1600" dirty="0">
                        <a:latin typeface="標楷體"/>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943100" algn="l"/>
                        </a:tabLst>
                      </a:pPr>
                      <a:r>
                        <a:rPr lang="zh-TW" sz="1600">
                          <a:latin typeface="Calibri"/>
                          <a:ea typeface="標楷體"/>
                          <a:cs typeface="Times New Roman"/>
                        </a:rPr>
                        <a:t>軍職人員</a:t>
                      </a:r>
                      <a:endParaRPr lang="zh-TW" sz="14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943100" algn="l"/>
                        </a:tabLst>
                      </a:pPr>
                      <a:r>
                        <a:rPr lang="zh-TW" sz="1600">
                          <a:latin typeface="Calibri"/>
                          <a:ea typeface="標楷體"/>
                          <a:cs typeface="Times New Roman"/>
                        </a:rPr>
                        <a:t>公教人員</a:t>
                      </a:r>
                      <a:endParaRPr lang="zh-TW" sz="14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943100" algn="l"/>
                        </a:tabLst>
                      </a:pPr>
                      <a:r>
                        <a:rPr lang="zh-TW" sz="1600">
                          <a:latin typeface="Calibri"/>
                          <a:ea typeface="標楷體"/>
                          <a:cs typeface="Times New Roman"/>
                        </a:rPr>
                        <a:t>勞工</a:t>
                      </a:r>
                      <a:endParaRPr lang="zh-TW" sz="14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943100" algn="l"/>
                        </a:tabLst>
                      </a:pPr>
                      <a:r>
                        <a:rPr lang="zh-TW" sz="1600" dirty="0">
                          <a:latin typeface="Calibri"/>
                          <a:ea typeface="標楷體"/>
                          <a:cs typeface="Times New Roman"/>
                        </a:rPr>
                        <a:t>一般國民</a:t>
                      </a:r>
                      <a:endParaRPr lang="zh-TW" sz="14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943100" algn="l"/>
                        </a:tabLst>
                      </a:pPr>
                      <a:r>
                        <a:rPr lang="zh-TW" sz="1600">
                          <a:latin typeface="Calibri"/>
                          <a:ea typeface="標楷體"/>
                          <a:cs typeface="Times New Roman"/>
                        </a:rPr>
                        <a:t>農民</a:t>
                      </a:r>
                      <a:endParaRPr lang="zh-TW" sz="14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0024">
                <a:tc>
                  <a:txBody>
                    <a:bodyPr/>
                    <a:lstStyle/>
                    <a:p>
                      <a:pPr>
                        <a:lnSpc>
                          <a:spcPct val="115000"/>
                        </a:lnSpc>
                        <a:spcAft>
                          <a:spcPts val="0"/>
                        </a:spcAft>
                        <a:tabLst>
                          <a:tab pos="1943100" algn="l"/>
                        </a:tabLst>
                      </a:pPr>
                      <a:r>
                        <a:rPr lang="zh-TW" sz="1600" dirty="0">
                          <a:latin typeface="Calibri"/>
                          <a:ea typeface="標楷體"/>
                          <a:cs typeface="Times New Roman"/>
                        </a:rPr>
                        <a:t>第三層</a:t>
                      </a:r>
                      <a:endParaRPr lang="zh-TW" sz="1400" dirty="0">
                        <a:latin typeface="Calibri"/>
                        <a:ea typeface="新細明體"/>
                        <a:cs typeface="Times New Roman"/>
                      </a:endParaRPr>
                    </a:p>
                    <a:p>
                      <a:pPr>
                        <a:lnSpc>
                          <a:spcPct val="115000"/>
                        </a:lnSpc>
                        <a:spcAft>
                          <a:spcPts val="0"/>
                        </a:spcAft>
                        <a:tabLst>
                          <a:tab pos="1943100" algn="l"/>
                        </a:tabLst>
                      </a:pPr>
                      <a:r>
                        <a:rPr lang="zh-TW" sz="1600" dirty="0">
                          <a:latin typeface="Calibri"/>
                          <a:ea typeface="標楷體"/>
                          <a:cs typeface="Times New Roman"/>
                        </a:rPr>
                        <a:t>個人保障</a:t>
                      </a:r>
                      <a:endParaRPr lang="zh-TW" sz="14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nSpc>
                          <a:spcPct val="115000"/>
                        </a:lnSpc>
                        <a:spcAft>
                          <a:spcPts val="0"/>
                        </a:spcAft>
                        <a:tabLst>
                          <a:tab pos="1943100" algn="l"/>
                        </a:tabLst>
                      </a:pPr>
                      <a:r>
                        <a:rPr lang="zh-TW" sz="1600" dirty="0">
                          <a:latin typeface="Calibri"/>
                          <a:ea typeface="標楷體"/>
                          <a:cs typeface="SimSun"/>
                        </a:rPr>
                        <a:t>自願之私人商業保險、儲蓄、家庭互助</a:t>
                      </a:r>
                      <a:endParaRPr lang="zh-TW" sz="14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588318">
                <a:tc>
                  <a:txBody>
                    <a:bodyPr/>
                    <a:lstStyle/>
                    <a:p>
                      <a:pPr>
                        <a:lnSpc>
                          <a:spcPct val="115000"/>
                        </a:lnSpc>
                        <a:spcAft>
                          <a:spcPts val="0"/>
                        </a:spcAft>
                        <a:tabLst>
                          <a:tab pos="1943100" algn="l"/>
                        </a:tabLst>
                      </a:pPr>
                      <a:r>
                        <a:rPr lang="zh-TW" sz="1600">
                          <a:latin typeface="Calibri"/>
                          <a:ea typeface="標楷體"/>
                          <a:cs typeface="Times New Roman"/>
                        </a:rPr>
                        <a:t>第二層</a:t>
                      </a:r>
                      <a:endParaRPr lang="zh-TW" sz="1400">
                        <a:latin typeface="Calibri"/>
                        <a:ea typeface="新細明體"/>
                        <a:cs typeface="Times New Roman"/>
                      </a:endParaRPr>
                    </a:p>
                    <a:p>
                      <a:pPr>
                        <a:lnSpc>
                          <a:spcPct val="115000"/>
                        </a:lnSpc>
                        <a:spcAft>
                          <a:spcPts val="0"/>
                        </a:spcAft>
                        <a:tabLst>
                          <a:tab pos="1943100" algn="l"/>
                        </a:tabLst>
                      </a:pPr>
                      <a:r>
                        <a:rPr lang="zh-TW" sz="1600">
                          <a:latin typeface="Calibri"/>
                          <a:ea typeface="標楷體"/>
                          <a:cs typeface="Times New Roman"/>
                        </a:rPr>
                        <a:t>法定職業退休金</a:t>
                      </a:r>
                      <a:endParaRPr lang="zh-TW" sz="14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15000"/>
                        </a:lnSpc>
                        <a:spcAft>
                          <a:spcPts val="0"/>
                        </a:spcAft>
                        <a:tabLst>
                          <a:tab pos="1943100" algn="l"/>
                        </a:tabLst>
                      </a:pPr>
                      <a:r>
                        <a:rPr lang="zh-TW" sz="1600" b="1" u="sng" dirty="0">
                          <a:latin typeface="Calibri"/>
                          <a:ea typeface="標楷體"/>
                          <a:cs typeface="Times New Roman"/>
                        </a:rPr>
                        <a:t>軍公教人員退撫</a:t>
                      </a:r>
                      <a:r>
                        <a:rPr lang="zh-TW" sz="1600" b="1" u="sng" dirty="0" smtClean="0">
                          <a:latin typeface="Calibri"/>
                          <a:ea typeface="標楷體"/>
                          <a:cs typeface="Times New Roman"/>
                        </a:rPr>
                        <a:t>制度</a:t>
                      </a:r>
                      <a:r>
                        <a:rPr lang="en-US" altLang="zh-TW" sz="1600" b="1" u="sng" dirty="0" smtClean="0">
                          <a:latin typeface="Calibri"/>
                          <a:ea typeface="標楷體"/>
                          <a:cs typeface="Times New Roman"/>
                        </a:rPr>
                        <a:t>(62.5</a:t>
                      </a:r>
                      <a:r>
                        <a:rPr lang="zh-TW" altLang="en-US" sz="1600" b="1" u="sng" dirty="0" smtClean="0">
                          <a:latin typeface="Calibri"/>
                          <a:ea typeface="標楷體"/>
                          <a:cs typeface="Times New Roman"/>
                        </a:rPr>
                        <a:t>萬人</a:t>
                      </a:r>
                      <a:r>
                        <a:rPr lang="en-US" altLang="zh-TW" sz="1600" b="1" u="sng" dirty="0" smtClean="0">
                          <a:latin typeface="Calibri"/>
                          <a:ea typeface="標楷體"/>
                          <a:cs typeface="Times New Roman"/>
                        </a:rPr>
                        <a:t>)</a:t>
                      </a:r>
                      <a:r>
                        <a:rPr lang="en-US" altLang="zh-TW" sz="1600" dirty="0" smtClean="0">
                          <a:latin typeface="+mn-lt"/>
                          <a:ea typeface="標楷體"/>
                          <a:cs typeface="Times New Roman"/>
                          <a:sym typeface="Wingdings 2"/>
                        </a:rPr>
                        <a:t> </a:t>
                      </a:r>
                      <a:r>
                        <a:rPr lang="en-US" altLang="zh-TW" sz="1200" dirty="0" smtClean="0">
                          <a:latin typeface="+mn-lt"/>
                          <a:ea typeface="標楷體"/>
                          <a:cs typeface="Times New Roman"/>
                          <a:sym typeface="Wingdings 2"/>
                        </a:rPr>
                        <a:t></a:t>
                      </a:r>
                      <a:r>
                        <a:rPr lang="zh-TW" sz="1600" b="1" u="sng" dirty="0" smtClean="0">
                          <a:latin typeface="Calibri"/>
                          <a:ea typeface="標楷體"/>
                          <a:cs typeface="Times New Roman"/>
                        </a:rPr>
                        <a:t>、</a:t>
                      </a:r>
                      <a:endParaRPr lang="zh-TW" sz="1400" b="1" u="sng" dirty="0">
                        <a:latin typeface="Calibri"/>
                        <a:ea typeface="新細明體"/>
                        <a:cs typeface="Times New Roman"/>
                      </a:endParaRPr>
                    </a:p>
                    <a:p>
                      <a:pPr>
                        <a:lnSpc>
                          <a:spcPct val="115000"/>
                        </a:lnSpc>
                        <a:spcAft>
                          <a:spcPts val="0"/>
                        </a:spcAft>
                        <a:tabLst>
                          <a:tab pos="1943100" algn="l"/>
                        </a:tabLst>
                      </a:pPr>
                      <a:r>
                        <a:rPr lang="zh-TW" sz="1600" dirty="0">
                          <a:latin typeface="Calibri"/>
                          <a:ea typeface="標楷體"/>
                          <a:cs typeface="Times New Roman"/>
                        </a:rPr>
                        <a:t>國營事業退撫制度、</a:t>
                      </a:r>
                      <a:endParaRPr lang="zh-TW" sz="1400" dirty="0">
                        <a:latin typeface="Calibri"/>
                        <a:ea typeface="新細明體"/>
                        <a:cs typeface="Times New Roman"/>
                      </a:endParaRPr>
                    </a:p>
                    <a:p>
                      <a:pPr>
                        <a:lnSpc>
                          <a:spcPct val="115000"/>
                        </a:lnSpc>
                        <a:spcAft>
                          <a:spcPts val="0"/>
                        </a:spcAft>
                        <a:tabLst>
                          <a:tab pos="1943100" algn="l"/>
                        </a:tabLst>
                      </a:pPr>
                      <a:r>
                        <a:rPr lang="zh-TW" sz="1600" dirty="0">
                          <a:latin typeface="Calibri"/>
                          <a:ea typeface="標楷體"/>
                          <a:cs typeface="Times New Roman"/>
                        </a:rPr>
                        <a:t>政務人員離職儲金、</a:t>
                      </a:r>
                      <a:endParaRPr lang="zh-TW" sz="1400" dirty="0">
                        <a:latin typeface="Calibri"/>
                        <a:ea typeface="新細明體"/>
                        <a:cs typeface="Times New Roman"/>
                      </a:endParaRPr>
                    </a:p>
                    <a:p>
                      <a:pPr>
                        <a:lnSpc>
                          <a:spcPct val="115000"/>
                        </a:lnSpc>
                        <a:spcAft>
                          <a:spcPts val="0"/>
                        </a:spcAft>
                        <a:tabLst>
                          <a:tab pos="1943100" algn="l"/>
                        </a:tabLst>
                      </a:pPr>
                      <a:r>
                        <a:rPr lang="zh-TW" sz="1600" dirty="0">
                          <a:latin typeface="Calibri"/>
                          <a:ea typeface="標楷體"/>
                          <a:cs typeface="Times New Roman"/>
                        </a:rPr>
                        <a:t>私校教職員工退撫</a:t>
                      </a:r>
                      <a:r>
                        <a:rPr lang="zh-TW" sz="1600" dirty="0" smtClean="0">
                          <a:latin typeface="Calibri"/>
                          <a:ea typeface="標楷體"/>
                          <a:cs typeface="Times New Roman"/>
                        </a:rPr>
                        <a:t>制度</a:t>
                      </a:r>
                      <a:r>
                        <a:rPr lang="en-US" altLang="zh-TW" sz="1600" dirty="0" smtClean="0">
                          <a:latin typeface="Calibri"/>
                          <a:ea typeface="標楷體"/>
                          <a:cs typeface="Times New Roman"/>
                        </a:rPr>
                        <a:t>(6.3</a:t>
                      </a:r>
                      <a:r>
                        <a:rPr lang="zh-TW" altLang="en-US" sz="1600" dirty="0" smtClean="0">
                          <a:latin typeface="Calibri"/>
                          <a:ea typeface="標楷體"/>
                          <a:cs typeface="Times New Roman"/>
                        </a:rPr>
                        <a:t>萬人</a:t>
                      </a:r>
                      <a:r>
                        <a:rPr lang="en-US" altLang="zh-TW" sz="1600" dirty="0" smtClean="0">
                          <a:latin typeface="Calibri"/>
                          <a:ea typeface="標楷體"/>
                          <a:cs typeface="Times New Roman"/>
                        </a:rPr>
                        <a:t>)</a:t>
                      </a:r>
                      <a:r>
                        <a:rPr lang="zh-TW" sz="1600" dirty="0" smtClean="0">
                          <a:latin typeface="Calibri"/>
                          <a:ea typeface="標楷體"/>
                          <a:cs typeface="Times New Roman"/>
                        </a:rPr>
                        <a:t>。</a:t>
                      </a:r>
                      <a:endParaRPr lang="zh-TW" sz="14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nSpc>
                          <a:spcPct val="115000"/>
                        </a:lnSpc>
                        <a:spcAft>
                          <a:spcPts val="0"/>
                        </a:spcAft>
                        <a:tabLst>
                          <a:tab pos="1943100" algn="l"/>
                        </a:tabLst>
                      </a:pPr>
                      <a:r>
                        <a:rPr lang="zh-TW" sz="1600" dirty="0">
                          <a:latin typeface="Calibri"/>
                          <a:ea typeface="標楷體"/>
                          <a:cs typeface="Times New Roman"/>
                        </a:rPr>
                        <a:t>勞工退休金</a:t>
                      </a:r>
                      <a:r>
                        <a:rPr lang="en-US" sz="1600" dirty="0">
                          <a:latin typeface="Calibri"/>
                          <a:ea typeface="標楷體"/>
                          <a:cs typeface="Times New Roman"/>
                        </a:rPr>
                        <a:t>(</a:t>
                      </a:r>
                      <a:r>
                        <a:rPr lang="zh-TW" sz="1600" dirty="0" smtClean="0">
                          <a:latin typeface="Calibri"/>
                          <a:ea typeface="標楷體"/>
                          <a:cs typeface="Times New Roman"/>
                        </a:rPr>
                        <a:t>舊制</a:t>
                      </a:r>
                      <a:r>
                        <a:rPr lang="en-US" altLang="zh-TW" sz="1600" dirty="0" smtClean="0">
                          <a:latin typeface="Calibri"/>
                          <a:ea typeface="標楷體"/>
                          <a:cs typeface="Times New Roman"/>
                        </a:rPr>
                        <a:t>/</a:t>
                      </a:r>
                      <a:r>
                        <a:rPr lang="zh-TW" sz="1600" dirty="0" smtClean="0">
                          <a:latin typeface="Calibri"/>
                          <a:ea typeface="標楷體"/>
                          <a:cs typeface="Times New Roman"/>
                        </a:rPr>
                        <a:t>新制</a:t>
                      </a:r>
                      <a:r>
                        <a:rPr lang="zh-TW" altLang="en-US" sz="1600" dirty="0" smtClean="0">
                          <a:latin typeface="Calibri"/>
                          <a:ea typeface="標楷體"/>
                          <a:cs typeface="Times New Roman"/>
                        </a:rPr>
                        <a:t>：</a:t>
                      </a:r>
                      <a:r>
                        <a:rPr lang="en-US" altLang="zh-TW" sz="1600" dirty="0" smtClean="0">
                          <a:latin typeface="Calibri"/>
                          <a:ea typeface="標楷體"/>
                          <a:cs typeface="Times New Roman"/>
                        </a:rPr>
                        <a:t>329.3</a:t>
                      </a:r>
                      <a:r>
                        <a:rPr lang="zh-TW" altLang="en-US" sz="1600" dirty="0" smtClean="0">
                          <a:latin typeface="Calibri"/>
                          <a:ea typeface="標楷體"/>
                          <a:cs typeface="Times New Roman"/>
                        </a:rPr>
                        <a:t>萬人</a:t>
                      </a:r>
                      <a:r>
                        <a:rPr lang="en-US" altLang="zh-TW" sz="1600" dirty="0" smtClean="0">
                          <a:latin typeface="Calibri"/>
                          <a:ea typeface="標楷體"/>
                          <a:cs typeface="Times New Roman"/>
                        </a:rPr>
                        <a:t>/615</a:t>
                      </a:r>
                      <a:r>
                        <a:rPr lang="zh-TW" altLang="en-US" sz="1600" dirty="0" smtClean="0">
                          <a:latin typeface="Calibri"/>
                          <a:ea typeface="標楷體"/>
                          <a:cs typeface="Times New Roman"/>
                        </a:rPr>
                        <a:t>萬人</a:t>
                      </a:r>
                      <a:r>
                        <a:rPr lang="en-US" sz="1600" dirty="0" smtClean="0">
                          <a:latin typeface="Calibri"/>
                          <a:ea typeface="標楷體"/>
                          <a:cs typeface="Times New Roman"/>
                        </a:rPr>
                        <a:t>)</a:t>
                      </a:r>
                      <a:r>
                        <a:rPr lang="en-US" altLang="zh-TW" sz="1600" dirty="0" smtClean="0">
                          <a:latin typeface="+mn-lt"/>
                          <a:ea typeface="標楷體"/>
                          <a:cs typeface="Times New Roman"/>
                          <a:sym typeface="Wingdings 2"/>
                        </a:rPr>
                        <a:t> </a:t>
                      </a:r>
                      <a:r>
                        <a:rPr lang="en-US" altLang="zh-TW" sz="1200" dirty="0" smtClean="0">
                          <a:latin typeface="+mn-lt"/>
                          <a:ea typeface="標楷體"/>
                          <a:cs typeface="Times New Roman"/>
                          <a:sym typeface="Wingdings 2"/>
                        </a:rPr>
                        <a:t></a:t>
                      </a:r>
                      <a:r>
                        <a:rPr lang="zh-TW" altLang="en-US" sz="1600" dirty="0" smtClean="0">
                          <a:latin typeface="Calibri"/>
                          <a:ea typeface="標楷體"/>
                          <a:cs typeface="Times New Roman"/>
                        </a:rPr>
                        <a:t> </a:t>
                      </a:r>
                      <a:r>
                        <a:rPr lang="zh-TW" sz="1600" dirty="0" smtClean="0">
                          <a:latin typeface="Calibri"/>
                          <a:ea typeface="標楷體"/>
                          <a:cs typeface="Times New Roman"/>
                        </a:rPr>
                        <a:t>、</a:t>
                      </a:r>
                      <a:endParaRPr lang="en-US" altLang="zh-TW" sz="1600" dirty="0" smtClean="0">
                        <a:latin typeface="Calibri"/>
                        <a:ea typeface="標楷體"/>
                        <a:cs typeface="Times New Roman"/>
                      </a:endParaRPr>
                    </a:p>
                    <a:p>
                      <a:pPr>
                        <a:lnSpc>
                          <a:spcPct val="115000"/>
                        </a:lnSpc>
                        <a:spcAft>
                          <a:spcPts val="0"/>
                        </a:spcAft>
                        <a:tabLst>
                          <a:tab pos="1943100" algn="l"/>
                        </a:tabLst>
                      </a:pPr>
                      <a:r>
                        <a:rPr lang="zh-TW" sz="1600" dirty="0" smtClean="0">
                          <a:latin typeface="Calibri"/>
                          <a:ea typeface="標楷體"/>
                          <a:cs typeface="Times New Roman"/>
                        </a:rPr>
                        <a:t>約聘</a:t>
                      </a:r>
                      <a:r>
                        <a:rPr lang="zh-TW" sz="1600" dirty="0">
                          <a:latin typeface="Calibri"/>
                          <a:ea typeface="標楷體"/>
                          <a:cs typeface="Times New Roman"/>
                        </a:rPr>
                        <a:t>人員離職儲蓄金</a:t>
                      </a:r>
                      <a:endParaRPr lang="zh-TW" sz="14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943100" algn="l"/>
                        </a:tabLst>
                      </a:pPr>
                      <a:endParaRPr lang="en-US" sz="1600">
                        <a:latin typeface="標楷體"/>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943100" algn="l"/>
                        </a:tabLst>
                      </a:pPr>
                      <a:endParaRPr lang="en-US" sz="1600" dirty="0">
                        <a:latin typeface="標楷體"/>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0024">
                <a:tc>
                  <a:txBody>
                    <a:bodyPr/>
                    <a:lstStyle/>
                    <a:p>
                      <a:pPr>
                        <a:lnSpc>
                          <a:spcPct val="115000"/>
                        </a:lnSpc>
                        <a:spcAft>
                          <a:spcPts val="0"/>
                        </a:spcAft>
                        <a:tabLst>
                          <a:tab pos="1943100" algn="l"/>
                        </a:tabLst>
                      </a:pPr>
                      <a:r>
                        <a:rPr lang="zh-TW" sz="1600">
                          <a:latin typeface="Calibri"/>
                          <a:ea typeface="標楷體"/>
                          <a:cs typeface="SimSun"/>
                        </a:rPr>
                        <a:t>第一層</a:t>
                      </a:r>
                      <a:endParaRPr lang="zh-TW" sz="1400">
                        <a:latin typeface="Calibri"/>
                        <a:ea typeface="新細明體"/>
                        <a:cs typeface="Times New Roman"/>
                      </a:endParaRPr>
                    </a:p>
                    <a:p>
                      <a:pPr>
                        <a:lnSpc>
                          <a:spcPct val="115000"/>
                        </a:lnSpc>
                        <a:spcAft>
                          <a:spcPts val="0"/>
                        </a:spcAft>
                        <a:tabLst>
                          <a:tab pos="1943100" algn="l"/>
                        </a:tabLst>
                      </a:pPr>
                      <a:r>
                        <a:rPr lang="zh-TW" sz="1600">
                          <a:latin typeface="Calibri"/>
                          <a:ea typeface="標楷體"/>
                          <a:cs typeface="SimSun"/>
                        </a:rPr>
                        <a:t>法定公共年金</a:t>
                      </a:r>
                      <a:endParaRPr lang="zh-TW" sz="14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943100" algn="l"/>
                        </a:tabLst>
                      </a:pPr>
                      <a:r>
                        <a:rPr lang="zh-TW" sz="1600" dirty="0">
                          <a:latin typeface="Calibri"/>
                          <a:ea typeface="標楷體"/>
                          <a:cs typeface="Times New Roman"/>
                        </a:rPr>
                        <a:t>軍人</a:t>
                      </a:r>
                      <a:r>
                        <a:rPr lang="zh-TW" sz="1600" dirty="0" smtClean="0">
                          <a:latin typeface="Calibri"/>
                          <a:ea typeface="標楷體"/>
                          <a:cs typeface="Times New Roman"/>
                        </a:rPr>
                        <a:t>保險</a:t>
                      </a:r>
                      <a:r>
                        <a:rPr lang="en-US" altLang="zh-TW" sz="1600" dirty="0" smtClean="0">
                          <a:latin typeface="Calibri"/>
                          <a:ea typeface="標楷體"/>
                          <a:cs typeface="Times New Roman"/>
                        </a:rPr>
                        <a:t>(22</a:t>
                      </a:r>
                      <a:r>
                        <a:rPr lang="zh-TW" altLang="en-US" sz="1600" dirty="0" smtClean="0">
                          <a:latin typeface="Calibri"/>
                          <a:ea typeface="標楷體"/>
                          <a:cs typeface="Times New Roman"/>
                        </a:rPr>
                        <a:t>萬人</a:t>
                      </a:r>
                      <a:r>
                        <a:rPr lang="en-US" altLang="zh-TW" sz="1600" dirty="0" smtClean="0">
                          <a:latin typeface="Calibri"/>
                          <a:ea typeface="標楷體"/>
                          <a:cs typeface="Times New Roman"/>
                        </a:rPr>
                        <a:t>)</a:t>
                      </a:r>
                      <a:endParaRPr lang="zh-TW" sz="14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943100" algn="l"/>
                        </a:tabLst>
                      </a:pPr>
                      <a:r>
                        <a:rPr lang="zh-TW" sz="1600" dirty="0">
                          <a:latin typeface="Calibri"/>
                          <a:ea typeface="標楷體"/>
                          <a:cs typeface="Times New Roman"/>
                        </a:rPr>
                        <a:t>公教人員</a:t>
                      </a:r>
                      <a:r>
                        <a:rPr lang="zh-TW" sz="1600" dirty="0" smtClean="0">
                          <a:latin typeface="Calibri"/>
                          <a:ea typeface="標楷體"/>
                          <a:cs typeface="Times New Roman"/>
                        </a:rPr>
                        <a:t>保險</a:t>
                      </a:r>
                      <a:r>
                        <a:rPr lang="en-US" altLang="zh-TW" sz="1600" dirty="0" smtClean="0">
                          <a:latin typeface="Calibri"/>
                          <a:ea typeface="標楷體"/>
                          <a:cs typeface="Times New Roman"/>
                        </a:rPr>
                        <a:t>(59.4</a:t>
                      </a:r>
                      <a:r>
                        <a:rPr lang="zh-TW" altLang="en-US" sz="1600" dirty="0" smtClean="0">
                          <a:latin typeface="Calibri"/>
                          <a:ea typeface="標楷體"/>
                          <a:cs typeface="Times New Roman"/>
                        </a:rPr>
                        <a:t>萬人</a:t>
                      </a:r>
                      <a:r>
                        <a:rPr lang="en-US" altLang="zh-TW" sz="1600" dirty="0" smtClean="0">
                          <a:latin typeface="Calibri"/>
                          <a:ea typeface="標楷體"/>
                          <a:cs typeface="Times New Roman"/>
                        </a:rPr>
                        <a:t>)</a:t>
                      </a:r>
                      <a:endParaRPr lang="zh-TW" sz="14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943100" algn="l"/>
                        </a:tabLst>
                      </a:pPr>
                      <a:r>
                        <a:rPr lang="zh-TW" sz="1600" b="1" u="sng" dirty="0" smtClean="0">
                          <a:latin typeface="Calibri"/>
                          <a:ea typeface="標楷體"/>
                          <a:cs typeface="Times New Roman"/>
                        </a:rPr>
                        <a:t>勞工保險</a:t>
                      </a:r>
                      <a:r>
                        <a:rPr lang="en-US" altLang="zh-TW" sz="1600" b="1" u="sng" dirty="0" smtClean="0">
                          <a:latin typeface="Calibri"/>
                          <a:ea typeface="標楷體"/>
                          <a:cs typeface="Times New Roman"/>
                        </a:rPr>
                        <a:t>(992</a:t>
                      </a:r>
                      <a:r>
                        <a:rPr lang="zh-TW" altLang="en-US" sz="1600" b="1" u="sng" dirty="0" smtClean="0">
                          <a:latin typeface="Calibri"/>
                          <a:ea typeface="標楷體"/>
                          <a:cs typeface="Times New Roman"/>
                        </a:rPr>
                        <a:t>萬人</a:t>
                      </a:r>
                      <a:r>
                        <a:rPr lang="en-US" altLang="zh-TW" sz="1600" b="1" u="sng" dirty="0" smtClean="0">
                          <a:latin typeface="Calibri"/>
                          <a:ea typeface="標楷體"/>
                          <a:cs typeface="Times New Roman"/>
                        </a:rPr>
                        <a:t>)</a:t>
                      </a:r>
                      <a:r>
                        <a:rPr lang="en-US" altLang="zh-TW" sz="1000" dirty="0" smtClean="0">
                          <a:latin typeface="+mn-lt"/>
                          <a:ea typeface="標楷體"/>
                          <a:cs typeface="Times New Roman"/>
                          <a:sym typeface="Wingdings 2"/>
                        </a:rPr>
                        <a:t> </a:t>
                      </a:r>
                      <a:r>
                        <a:rPr lang="en-US" altLang="zh-TW" sz="1200" dirty="0" smtClean="0">
                          <a:latin typeface="+mn-lt"/>
                          <a:ea typeface="標楷體"/>
                          <a:cs typeface="Times New Roman"/>
                          <a:sym typeface="Wingdings 2"/>
                        </a:rPr>
                        <a:t></a:t>
                      </a:r>
                      <a:endParaRPr lang="zh-TW" sz="1200" b="1" u="sng"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943100" algn="l"/>
                        </a:tabLst>
                      </a:pPr>
                      <a:r>
                        <a:rPr lang="zh-TW" sz="1600" dirty="0" smtClean="0">
                          <a:latin typeface="Calibri"/>
                          <a:ea typeface="標楷體"/>
                          <a:cs typeface="Times New Roman"/>
                        </a:rPr>
                        <a:t>國民年金</a:t>
                      </a:r>
                      <a:r>
                        <a:rPr lang="en-US" altLang="zh-TW" sz="1600" dirty="0" smtClean="0">
                          <a:latin typeface="Calibri"/>
                          <a:ea typeface="標楷體"/>
                          <a:cs typeface="Times New Roman"/>
                        </a:rPr>
                        <a:t>(358.4</a:t>
                      </a:r>
                      <a:r>
                        <a:rPr lang="zh-TW" altLang="en-US" sz="1600" dirty="0" smtClean="0">
                          <a:latin typeface="Calibri"/>
                          <a:ea typeface="標楷體"/>
                          <a:cs typeface="Times New Roman"/>
                        </a:rPr>
                        <a:t>萬人</a:t>
                      </a:r>
                      <a:r>
                        <a:rPr lang="en-US" altLang="zh-TW" sz="1600" dirty="0" smtClean="0">
                          <a:latin typeface="Calibri"/>
                          <a:ea typeface="標楷體"/>
                          <a:cs typeface="Times New Roman"/>
                        </a:rPr>
                        <a:t>)</a:t>
                      </a:r>
                      <a:r>
                        <a:rPr lang="zh-TW" altLang="en-US" sz="1400" dirty="0" smtClean="0">
                          <a:latin typeface="+mn-lt"/>
                          <a:ea typeface="標楷體"/>
                          <a:cs typeface="Times New Roman"/>
                        </a:rPr>
                        <a:t> </a:t>
                      </a:r>
                      <a:r>
                        <a:rPr lang="en-US" altLang="zh-TW" sz="1200" dirty="0" smtClean="0">
                          <a:latin typeface="+mn-lt"/>
                          <a:ea typeface="標楷體"/>
                          <a:cs typeface="Times New Roman"/>
                          <a:sym typeface="Wingdings 2"/>
                        </a:rPr>
                        <a:t></a:t>
                      </a:r>
                      <a:endParaRPr lang="zh-TW" sz="12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943100" algn="l"/>
                        </a:tabLst>
                      </a:pPr>
                      <a:r>
                        <a:rPr lang="zh-TW" sz="1600" dirty="0">
                          <a:latin typeface="Calibri"/>
                          <a:ea typeface="標楷體"/>
                          <a:cs typeface="Times New Roman"/>
                        </a:rPr>
                        <a:t>農民健康</a:t>
                      </a:r>
                      <a:r>
                        <a:rPr lang="zh-TW" sz="1600" dirty="0" smtClean="0">
                          <a:latin typeface="Calibri"/>
                          <a:ea typeface="標楷體"/>
                          <a:cs typeface="Times New Roman"/>
                        </a:rPr>
                        <a:t>保險</a:t>
                      </a:r>
                      <a:r>
                        <a:rPr lang="en-US" altLang="zh-TW" sz="1600" dirty="0" smtClean="0">
                          <a:latin typeface="Calibri"/>
                          <a:ea typeface="標楷體"/>
                          <a:cs typeface="Times New Roman"/>
                        </a:rPr>
                        <a:t>(132.2</a:t>
                      </a:r>
                      <a:r>
                        <a:rPr lang="zh-TW" altLang="en-US" sz="1600" dirty="0" smtClean="0">
                          <a:latin typeface="Calibri"/>
                          <a:ea typeface="標楷體"/>
                          <a:cs typeface="Times New Roman"/>
                        </a:rPr>
                        <a:t>萬人</a:t>
                      </a:r>
                      <a:r>
                        <a:rPr lang="en-US" altLang="zh-TW" sz="1600" dirty="0" smtClean="0">
                          <a:latin typeface="Calibri"/>
                          <a:ea typeface="標楷體"/>
                          <a:cs typeface="Times New Roman"/>
                        </a:rPr>
                        <a:t>)</a:t>
                      </a:r>
                      <a:r>
                        <a:rPr lang="en-US" altLang="zh-TW" sz="1600" dirty="0" smtClean="0">
                          <a:latin typeface="Calibri"/>
                          <a:ea typeface="標楷體"/>
                          <a:cs typeface="Times New Roman"/>
                          <a:sym typeface="Wingdings 2"/>
                        </a:rPr>
                        <a:t> </a:t>
                      </a:r>
                      <a:r>
                        <a:rPr lang="en-US" altLang="zh-TW" sz="1200" dirty="0" smtClean="0">
                          <a:latin typeface="Calibri"/>
                          <a:ea typeface="標楷體"/>
                          <a:cs typeface="Times New Roman"/>
                          <a:sym typeface="Wingdings 2"/>
                        </a:rPr>
                        <a:t></a:t>
                      </a:r>
                      <a:endParaRPr lang="zh-TW" sz="12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0024">
                <a:tc>
                  <a:txBody>
                    <a:bodyPr/>
                    <a:lstStyle/>
                    <a:p>
                      <a:pPr>
                        <a:lnSpc>
                          <a:spcPct val="115000"/>
                        </a:lnSpc>
                        <a:spcAft>
                          <a:spcPts val="0"/>
                        </a:spcAft>
                        <a:tabLst>
                          <a:tab pos="1943100" algn="l"/>
                        </a:tabLst>
                      </a:pPr>
                      <a:r>
                        <a:rPr lang="zh-TW" sz="1600">
                          <a:latin typeface="Calibri"/>
                          <a:ea typeface="標楷體"/>
                          <a:cs typeface="SimSun"/>
                        </a:rPr>
                        <a:t>第零層</a:t>
                      </a:r>
                      <a:endParaRPr lang="zh-TW" sz="1400">
                        <a:latin typeface="Calibri"/>
                        <a:ea typeface="新細明體"/>
                        <a:cs typeface="Times New Roman"/>
                      </a:endParaRPr>
                    </a:p>
                    <a:p>
                      <a:pPr>
                        <a:lnSpc>
                          <a:spcPct val="115000"/>
                        </a:lnSpc>
                        <a:spcAft>
                          <a:spcPts val="0"/>
                        </a:spcAft>
                        <a:tabLst>
                          <a:tab pos="1943100" algn="l"/>
                        </a:tabLst>
                      </a:pPr>
                      <a:r>
                        <a:rPr lang="zh-TW" sz="1600">
                          <a:latin typeface="Calibri"/>
                          <a:ea typeface="標楷體"/>
                          <a:cs typeface="SimSun"/>
                        </a:rPr>
                        <a:t>社會救助</a:t>
                      </a:r>
                      <a:endParaRPr lang="zh-TW" sz="14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nSpc>
                          <a:spcPct val="115000"/>
                        </a:lnSpc>
                        <a:spcAft>
                          <a:spcPts val="0"/>
                        </a:spcAft>
                        <a:tabLst>
                          <a:tab pos="1943100" algn="l"/>
                        </a:tabLst>
                      </a:pPr>
                      <a:r>
                        <a:rPr lang="zh-TW" sz="1600" dirty="0">
                          <a:latin typeface="Calibri"/>
                          <a:ea typeface="標楷體"/>
                          <a:cs typeface="Times New Roman"/>
                        </a:rPr>
                        <a:t>榮民就養給與、中低收入老人生活津貼、老年基本保證年金、原住民給付</a:t>
                      </a:r>
                      <a:endParaRPr lang="zh-TW" sz="14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bl>
          </a:graphicData>
        </a:graphic>
      </p:graphicFrame>
      <p:sp>
        <p:nvSpPr>
          <p:cNvPr id="4" name="投影片編號版面配置區 3"/>
          <p:cNvSpPr>
            <a:spLocks noGrp="1"/>
          </p:cNvSpPr>
          <p:nvPr>
            <p:ph type="sldNum" sz="quarter" idx="12"/>
          </p:nvPr>
        </p:nvSpPr>
        <p:spPr/>
        <p:txBody>
          <a:bodyPr/>
          <a:lstStyle/>
          <a:p>
            <a:fld id="{BD340BC9-0ECA-4BCF-865B-32919D5BDC92}" type="slidenum">
              <a:rPr lang="zh-TW" altLang="en-US" smtClean="0"/>
              <a:pPr/>
              <a:t>2</a:t>
            </a:fld>
            <a:endParaRPr lang="zh-TW" altLang="en-US"/>
          </a:p>
        </p:txBody>
      </p:sp>
      <p:sp>
        <p:nvSpPr>
          <p:cNvPr id="6" name="文字方塊 5"/>
          <p:cNvSpPr txBox="1"/>
          <p:nvPr/>
        </p:nvSpPr>
        <p:spPr>
          <a:xfrm>
            <a:off x="0" y="6000768"/>
            <a:ext cx="8572528" cy="830997"/>
          </a:xfrm>
          <a:prstGeom prst="rect">
            <a:avLst/>
          </a:prstGeom>
          <a:noFill/>
        </p:spPr>
        <p:txBody>
          <a:bodyPr wrap="square" rtlCol="0">
            <a:spAutoFit/>
          </a:bodyPr>
          <a:lstStyle/>
          <a:p>
            <a:r>
              <a:rPr lang="zh-TW" altLang="en-US" sz="1200" dirty="0" smtClean="0">
                <a:latin typeface="標楷體" pitchFamily="65" charset="-120"/>
                <a:ea typeface="標楷體" pitchFamily="65" charset="-120"/>
              </a:rPr>
              <a:t>資料來源：</a:t>
            </a:r>
            <a:r>
              <a:rPr lang="zh-TW" altLang="en-US" sz="1200" dirty="0" smtClean="0">
                <a:latin typeface="標楷體" pitchFamily="65" charset="-120"/>
                <a:ea typeface="標楷體" pitchFamily="65" charset="-120"/>
                <a:hlinkClick r:id="rId2"/>
              </a:rPr>
              <a:t>國家發展委員會</a:t>
            </a:r>
            <a:r>
              <a:rPr lang="en-US" altLang="zh-TW" sz="1200" dirty="0" smtClean="0">
                <a:latin typeface="標楷體" pitchFamily="65" charset="-120"/>
                <a:ea typeface="標楷體" pitchFamily="65" charset="-120"/>
                <a:hlinkClick r:id="rId2"/>
              </a:rPr>
              <a:t>(2014)</a:t>
            </a:r>
            <a:r>
              <a:rPr lang="zh-TW" altLang="en-US" sz="1200" dirty="0" smtClean="0">
                <a:latin typeface="標楷體" pitchFamily="65" charset="-120"/>
                <a:ea typeface="標楷體" pitchFamily="65" charset="-120"/>
              </a:rPr>
              <a:t>，本研究自行整理。</a:t>
            </a:r>
          </a:p>
          <a:p>
            <a:r>
              <a:rPr lang="zh-TW" altLang="en-US" sz="1200" dirty="0" smtClean="0">
                <a:latin typeface="標楷體" pitchFamily="65" charset="-120"/>
                <a:ea typeface="標楷體" pitchFamily="65" charset="-120"/>
              </a:rPr>
              <a:t>加底線者為本研究主要討論個案；無特別註明者，資料年份為</a:t>
            </a:r>
            <a:r>
              <a:rPr lang="en-US" altLang="zh-TW" sz="1200" dirty="0" smtClean="0">
                <a:latin typeface="標楷體" pitchFamily="65" charset="-120"/>
                <a:ea typeface="標楷體" pitchFamily="65" charset="-120"/>
              </a:rPr>
              <a:t>2013</a:t>
            </a:r>
            <a:r>
              <a:rPr lang="zh-TW" altLang="en-US" sz="1200" dirty="0" smtClean="0">
                <a:latin typeface="標楷體" pitchFamily="65" charset="-120"/>
                <a:ea typeface="標楷體" pitchFamily="65" charset="-120"/>
              </a:rPr>
              <a:t>年</a:t>
            </a:r>
            <a:r>
              <a:rPr lang="en-US" altLang="zh-TW" sz="1200" dirty="0" smtClean="0">
                <a:latin typeface="標楷體" pitchFamily="65" charset="-120"/>
                <a:ea typeface="標楷體" pitchFamily="65" charset="-120"/>
              </a:rPr>
              <a:t>12</a:t>
            </a:r>
            <a:r>
              <a:rPr lang="zh-TW" altLang="en-US" sz="1200" dirty="0" smtClean="0">
                <a:latin typeface="標楷體" pitchFamily="65" charset="-120"/>
                <a:ea typeface="標楷體" pitchFamily="65" charset="-120"/>
              </a:rPr>
              <a:t>月。</a:t>
            </a:r>
            <a:r>
              <a:rPr lang="en-US" altLang="zh-TW" sz="1200" dirty="0" smtClean="0">
                <a:ea typeface="標楷體"/>
                <a:cs typeface="Times New Roman"/>
                <a:sym typeface="Wingdings 2"/>
              </a:rPr>
              <a:t></a:t>
            </a:r>
            <a:r>
              <a:rPr lang="en-US" altLang="zh-TW" sz="1200" dirty="0" smtClean="0">
                <a:latin typeface="標楷體" pitchFamily="65" charset="-120"/>
                <a:ea typeface="標楷體" pitchFamily="65" charset="-120"/>
              </a:rPr>
              <a:t>2014</a:t>
            </a:r>
            <a:r>
              <a:rPr lang="zh-TW" altLang="en-US" sz="1200" dirty="0" smtClean="0">
                <a:latin typeface="標楷體" pitchFamily="65" charset="-120"/>
                <a:ea typeface="標楷體" pitchFamily="65" charset="-120"/>
              </a:rPr>
              <a:t>年資料，</a:t>
            </a:r>
            <a:r>
              <a:rPr lang="zh-TW" altLang="en-US" sz="1200" dirty="0" smtClean="0">
                <a:latin typeface="標楷體" pitchFamily="65" charset="-120"/>
                <a:ea typeface="標楷體" pitchFamily="65" charset="-120"/>
                <a:hlinkClick r:id="rId3"/>
              </a:rPr>
              <a:t>詮敘部網站</a:t>
            </a:r>
            <a:r>
              <a:rPr lang="zh-TW" altLang="en-US" sz="1200" dirty="0" smtClean="0">
                <a:latin typeface="標楷體" pitchFamily="65" charset="-120"/>
                <a:ea typeface="標楷體" pitchFamily="65" charset="-120"/>
              </a:rPr>
              <a:t>；</a:t>
            </a:r>
            <a:r>
              <a:rPr lang="en-US" altLang="zh-TW" sz="1200" dirty="0" smtClean="0">
                <a:ea typeface="標楷體"/>
                <a:cs typeface="Times New Roman"/>
                <a:sym typeface="Wingdings 2"/>
              </a:rPr>
              <a:t></a:t>
            </a:r>
            <a:r>
              <a:rPr lang="en-US" altLang="zh-TW" sz="1200" dirty="0" smtClean="0">
                <a:latin typeface="標楷體" pitchFamily="65" charset="-120"/>
                <a:ea typeface="標楷體" pitchFamily="65" charset="-120"/>
              </a:rPr>
              <a:t>2014</a:t>
            </a:r>
            <a:r>
              <a:rPr lang="zh-TW" altLang="en-US" sz="1200" dirty="0" smtClean="0">
                <a:latin typeface="標楷體" pitchFamily="65" charset="-120"/>
                <a:ea typeface="標楷體" pitchFamily="65" charset="-120"/>
              </a:rPr>
              <a:t>年資料，</a:t>
            </a:r>
            <a:r>
              <a:rPr lang="zh-TW" altLang="en-US" sz="1200" dirty="0" smtClean="0">
                <a:latin typeface="標楷體" pitchFamily="65" charset="-120"/>
                <a:ea typeface="標楷體" pitchFamily="65" charset="-120"/>
                <a:hlinkClick r:id="rId4"/>
              </a:rPr>
              <a:t>勞保局網站</a:t>
            </a:r>
            <a:r>
              <a:rPr lang="zh-TW" altLang="en-US" sz="1200" dirty="0" smtClean="0">
                <a:latin typeface="標楷體" pitchFamily="65" charset="-120"/>
                <a:ea typeface="標楷體" pitchFamily="65" charset="-120"/>
              </a:rPr>
              <a:t>；</a:t>
            </a:r>
            <a:r>
              <a:rPr lang="en-US" altLang="zh-TW" sz="1200" dirty="0" smtClean="0">
                <a:ea typeface="標楷體"/>
                <a:cs typeface="Times New Roman"/>
                <a:sym typeface="Wingdings 2"/>
              </a:rPr>
              <a:t></a:t>
            </a:r>
            <a:r>
              <a:rPr lang="en-US" altLang="zh-TW" sz="1200" dirty="0" smtClean="0">
                <a:latin typeface="標楷體" pitchFamily="65" charset="-120"/>
                <a:ea typeface="標楷體" pitchFamily="65" charset="-120"/>
              </a:rPr>
              <a:t>2014</a:t>
            </a:r>
            <a:r>
              <a:rPr lang="zh-TW" altLang="en-US" sz="1200" dirty="0" smtClean="0">
                <a:latin typeface="標楷體" pitchFamily="65" charset="-120"/>
                <a:ea typeface="標楷體" pitchFamily="65" charset="-120"/>
              </a:rPr>
              <a:t>年資料，</a:t>
            </a:r>
            <a:r>
              <a:rPr lang="zh-TW" altLang="en-US" sz="1200" dirty="0" smtClean="0">
                <a:latin typeface="標楷體" pitchFamily="65" charset="-120"/>
                <a:ea typeface="標楷體" pitchFamily="65" charset="-120"/>
                <a:hlinkClick r:id="rId5"/>
              </a:rPr>
              <a:t>勞保局網站</a:t>
            </a:r>
            <a:r>
              <a:rPr lang="zh-TW" altLang="en-US" sz="1200" dirty="0" smtClean="0">
                <a:latin typeface="標楷體" pitchFamily="65" charset="-120"/>
                <a:ea typeface="標楷體" pitchFamily="65" charset="-120"/>
              </a:rPr>
              <a:t>；</a:t>
            </a:r>
            <a:r>
              <a:rPr lang="en-US" altLang="zh-TW" sz="1200" dirty="0" smtClean="0">
                <a:ea typeface="標楷體"/>
                <a:cs typeface="Times New Roman"/>
                <a:sym typeface="Wingdings 2"/>
              </a:rPr>
              <a:t></a:t>
            </a:r>
            <a:r>
              <a:rPr lang="zh-TW" altLang="en-US" sz="1200" dirty="0" smtClean="0">
                <a:ea typeface="標楷體"/>
                <a:cs typeface="Times New Roman"/>
                <a:sym typeface="Wingdings 2"/>
              </a:rPr>
              <a:t>舊制為</a:t>
            </a:r>
            <a:r>
              <a:rPr lang="en-US" altLang="zh-TW" sz="1200" dirty="0" smtClean="0">
                <a:ea typeface="標楷體"/>
                <a:cs typeface="Times New Roman"/>
                <a:sym typeface="Wingdings 2"/>
              </a:rPr>
              <a:t>2015</a:t>
            </a:r>
            <a:r>
              <a:rPr lang="zh-TW" altLang="en-US" sz="1200" dirty="0" smtClean="0">
                <a:ea typeface="標楷體"/>
                <a:cs typeface="Times New Roman"/>
                <a:sym typeface="Wingdings 2"/>
              </a:rPr>
              <a:t>年</a:t>
            </a:r>
            <a:r>
              <a:rPr lang="en-US" altLang="zh-TW" sz="1200" dirty="0" smtClean="0">
                <a:ea typeface="標楷體"/>
                <a:cs typeface="Times New Roman"/>
                <a:sym typeface="Wingdings 2"/>
              </a:rPr>
              <a:t>8</a:t>
            </a:r>
            <a:r>
              <a:rPr lang="zh-TW" altLang="en-US" sz="1200" dirty="0" smtClean="0">
                <a:ea typeface="標楷體"/>
                <a:cs typeface="Times New Roman"/>
                <a:sym typeface="Wingdings 2"/>
              </a:rPr>
              <a:t>月資料，新制為</a:t>
            </a:r>
            <a:r>
              <a:rPr lang="en-US" altLang="zh-TW" sz="1200" dirty="0" smtClean="0">
                <a:ea typeface="標楷體"/>
                <a:cs typeface="Times New Roman"/>
                <a:sym typeface="Wingdings 2"/>
              </a:rPr>
              <a:t>2015</a:t>
            </a:r>
            <a:r>
              <a:rPr lang="zh-TW" altLang="en-US" sz="1200" dirty="0" smtClean="0">
                <a:ea typeface="標楷體"/>
                <a:cs typeface="Times New Roman"/>
                <a:sym typeface="Wingdings 2"/>
              </a:rPr>
              <a:t>年</a:t>
            </a:r>
            <a:r>
              <a:rPr lang="en-US" altLang="zh-TW" sz="1200" dirty="0" smtClean="0">
                <a:ea typeface="標楷體"/>
                <a:cs typeface="Times New Roman"/>
                <a:sym typeface="Wingdings 2"/>
              </a:rPr>
              <a:t>7</a:t>
            </a:r>
            <a:r>
              <a:rPr lang="zh-TW" altLang="en-US" sz="1200" dirty="0" smtClean="0">
                <a:ea typeface="標楷體"/>
                <a:cs typeface="Times New Roman"/>
                <a:sym typeface="Wingdings 2"/>
              </a:rPr>
              <a:t>月資料，</a:t>
            </a:r>
            <a:r>
              <a:rPr lang="zh-TW" altLang="en-US" sz="1200" dirty="0" smtClean="0">
                <a:ea typeface="標楷體"/>
                <a:cs typeface="Times New Roman"/>
                <a:sym typeface="Wingdings 2"/>
                <a:hlinkClick r:id="rId6"/>
              </a:rPr>
              <a:t>行政院主計處網站</a:t>
            </a:r>
            <a:r>
              <a:rPr lang="zh-TW" altLang="en-US" sz="1200" dirty="0" smtClean="0">
                <a:ea typeface="標楷體"/>
                <a:cs typeface="Times New Roman"/>
                <a:sym typeface="Wingdings 2"/>
              </a:rPr>
              <a:t>。</a:t>
            </a:r>
            <a:r>
              <a:rPr lang="en-US" altLang="zh-TW" sz="1200" dirty="0" smtClean="0">
                <a:ea typeface="標楷體"/>
                <a:cs typeface="Times New Roman"/>
                <a:sym typeface="Wingdings 2"/>
              </a:rPr>
              <a:t>2015</a:t>
            </a:r>
            <a:r>
              <a:rPr lang="zh-TW" altLang="en-US" sz="1200" dirty="0" smtClean="0">
                <a:ea typeface="標楷體"/>
                <a:cs typeface="Times New Roman"/>
                <a:sym typeface="Wingdings 2"/>
              </a:rPr>
              <a:t>年</a:t>
            </a:r>
            <a:r>
              <a:rPr lang="en-US" altLang="zh-TW" sz="1200" dirty="0" smtClean="0">
                <a:ea typeface="標楷體"/>
                <a:cs typeface="Times New Roman"/>
                <a:sym typeface="Wingdings 2"/>
              </a:rPr>
              <a:t>6</a:t>
            </a:r>
            <a:r>
              <a:rPr lang="zh-TW" altLang="en-US" sz="1200" dirty="0" smtClean="0">
                <a:ea typeface="標楷體"/>
                <a:cs typeface="Times New Roman"/>
                <a:sym typeface="Wingdings 2"/>
              </a:rPr>
              <a:t>月，</a:t>
            </a:r>
            <a:r>
              <a:rPr lang="zh-TW" altLang="en-US" sz="1200" dirty="0" smtClean="0">
                <a:ea typeface="標楷體"/>
                <a:cs typeface="Times New Roman"/>
                <a:sym typeface="Wingdings 2"/>
                <a:hlinkClick r:id="rId7"/>
              </a:rPr>
              <a:t>內政部網站</a:t>
            </a:r>
            <a:r>
              <a:rPr lang="zh-TW" altLang="en-US" sz="1200" dirty="0" smtClean="0">
                <a:ea typeface="標楷體"/>
                <a:cs typeface="Times New Roman"/>
                <a:sym typeface="Wingdings 2"/>
              </a:rPr>
              <a:t>。</a:t>
            </a:r>
            <a:endParaRPr lang="en-US" altLang="zh-TW" sz="1200"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6194" name="Picture 2"/>
          <p:cNvPicPr>
            <a:picLocks noChangeAspect="1" noChangeArrowheads="1"/>
          </p:cNvPicPr>
          <p:nvPr/>
        </p:nvPicPr>
        <p:blipFill>
          <a:blip r:embed="rId2" cstate="print"/>
          <a:srcRect/>
          <a:stretch>
            <a:fillRect/>
          </a:stretch>
        </p:blipFill>
        <p:spPr bwMode="auto">
          <a:xfrm>
            <a:off x="0" y="332655"/>
            <a:ext cx="9144000" cy="6467707"/>
          </a:xfrm>
          <a:prstGeom prst="rect">
            <a:avLst/>
          </a:prstGeom>
          <a:noFill/>
          <a:ln w="9525">
            <a:noFill/>
            <a:miter lim="800000"/>
            <a:headEnd/>
            <a:tailEnd/>
          </a:ln>
        </p:spPr>
      </p:pic>
      <p:sp>
        <p:nvSpPr>
          <p:cNvPr id="3" name="文字方塊 2"/>
          <p:cNvSpPr txBox="1"/>
          <p:nvPr/>
        </p:nvSpPr>
        <p:spPr>
          <a:xfrm>
            <a:off x="3428992" y="1071546"/>
            <a:ext cx="5214974" cy="70788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457200" indent="-457200"/>
            <a:r>
              <a:rPr lang="zh-TW" altLang="en-US" sz="2000" dirty="0" smtClean="0">
                <a:solidFill>
                  <a:schemeClr val="bg1"/>
                </a:solidFill>
                <a:latin typeface="標楷體" pitchFamily="65" charset="-120"/>
                <a:ea typeface="標楷體" pitchFamily="65" charset="-120"/>
              </a:rPr>
              <a:t>公</a:t>
            </a:r>
            <a:r>
              <a:rPr lang="en-US" altLang="zh-TW" sz="2000" dirty="0" smtClean="0">
                <a:solidFill>
                  <a:schemeClr val="bg1"/>
                </a:solidFill>
                <a:latin typeface="標楷體" pitchFamily="65" charset="-120"/>
                <a:ea typeface="標楷體" pitchFamily="65" charset="-120"/>
              </a:rPr>
              <a:t>104</a:t>
            </a:r>
            <a:r>
              <a:rPr lang="zh-TW" altLang="en-US" sz="2000" dirty="0" smtClean="0">
                <a:solidFill>
                  <a:schemeClr val="bg1"/>
                </a:solidFill>
                <a:latin typeface="標楷體" pitchFamily="65" charset="-120"/>
                <a:ea typeface="標楷體" pitchFamily="65" charset="-120"/>
              </a:rPr>
              <a:t>年教</a:t>
            </a:r>
            <a:r>
              <a:rPr lang="en-US" altLang="zh-TW" sz="2000" dirty="0" smtClean="0">
                <a:solidFill>
                  <a:schemeClr val="bg1"/>
                </a:solidFill>
                <a:latin typeface="標楷體" pitchFamily="65" charset="-120"/>
                <a:ea typeface="標楷體" pitchFamily="65" charset="-120"/>
              </a:rPr>
              <a:t>103</a:t>
            </a:r>
            <a:r>
              <a:rPr lang="zh-TW" altLang="en-US" sz="2000" dirty="0" smtClean="0">
                <a:solidFill>
                  <a:schemeClr val="bg1"/>
                </a:solidFill>
                <a:latin typeface="標楷體" pitchFamily="65" charset="-120"/>
                <a:ea typeface="標楷體" pitchFamily="65" charset="-120"/>
              </a:rPr>
              <a:t>年支出大於收入，</a:t>
            </a:r>
            <a:r>
              <a:rPr lang="zh-TW" altLang="en-US" sz="2000" dirty="0" smtClean="0">
                <a:latin typeface="標楷體" pitchFamily="65" charset="-120"/>
                <a:ea typeface="標楷體" pitchFamily="65" charset="-120"/>
              </a:rPr>
              <a:t>勞保基金</a:t>
            </a:r>
            <a:r>
              <a:rPr lang="en-US" altLang="zh-TW" sz="2000" dirty="0" smtClean="0">
                <a:solidFill>
                  <a:schemeClr val="bg1"/>
                </a:solidFill>
                <a:latin typeface="標楷體" pitchFamily="65" charset="-120"/>
                <a:ea typeface="標楷體" pitchFamily="65" charset="-120"/>
              </a:rPr>
              <a:t>104</a:t>
            </a:r>
            <a:r>
              <a:rPr lang="zh-TW" altLang="en-US" sz="2000" dirty="0" smtClean="0">
                <a:solidFill>
                  <a:schemeClr val="bg1"/>
                </a:solidFill>
                <a:latin typeface="標楷體" pitchFamily="65" charset="-120"/>
                <a:ea typeface="標楷體" pitchFamily="65" charset="-120"/>
              </a:rPr>
              <a:t>年支出大於收入。</a:t>
            </a:r>
            <a:endParaRPr lang="zh-TW" altLang="en-US" sz="2000" dirty="0">
              <a:solidFill>
                <a:schemeClr val="bg1"/>
              </a:solidFill>
              <a:latin typeface="標楷體" pitchFamily="65" charset="-120"/>
              <a:ea typeface="標楷體" pitchFamily="65" charset="-120"/>
            </a:endParaRPr>
          </a:p>
        </p:txBody>
      </p:sp>
      <p:sp>
        <p:nvSpPr>
          <p:cNvPr id="4" name="文字方塊 3"/>
          <p:cNvSpPr txBox="1"/>
          <p:nvPr/>
        </p:nvSpPr>
        <p:spPr>
          <a:xfrm>
            <a:off x="5072066" y="6215082"/>
            <a:ext cx="3714776" cy="707886"/>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marL="457200" indent="-457200"/>
            <a:r>
              <a:rPr lang="zh-TW" altLang="en-US" sz="2000" dirty="0" smtClean="0">
                <a:solidFill>
                  <a:schemeClr val="bg1"/>
                </a:solidFill>
                <a:latin typeface="標楷體" pitchFamily="65" charset="-120"/>
                <a:ea typeface="標楷體" pitchFamily="65" charset="-120"/>
              </a:rPr>
              <a:t>國民年金 </a:t>
            </a:r>
            <a:r>
              <a:rPr lang="en-US" altLang="zh-TW" sz="2000" dirty="0" smtClean="0">
                <a:solidFill>
                  <a:schemeClr val="bg1"/>
                </a:solidFill>
                <a:latin typeface="標楷體" pitchFamily="65" charset="-120"/>
                <a:ea typeface="標楷體" pitchFamily="65" charset="-120"/>
              </a:rPr>
              <a:t>120</a:t>
            </a:r>
            <a:r>
              <a:rPr lang="zh-TW" altLang="en-US" sz="2000" dirty="0" smtClean="0">
                <a:solidFill>
                  <a:schemeClr val="bg1"/>
                </a:solidFill>
                <a:latin typeface="標楷體" pitchFamily="65" charset="-120"/>
                <a:ea typeface="標楷體" pitchFamily="65" charset="-120"/>
              </a:rPr>
              <a:t>年   </a:t>
            </a:r>
            <a:r>
              <a:rPr lang="en-US" altLang="zh-TW" sz="2000" dirty="0" smtClean="0">
                <a:solidFill>
                  <a:schemeClr val="bg1"/>
                </a:solidFill>
                <a:latin typeface="標楷體" pitchFamily="65" charset="-120"/>
                <a:ea typeface="標楷體" pitchFamily="65" charset="-120"/>
              </a:rPr>
              <a:t>135</a:t>
            </a:r>
            <a:r>
              <a:rPr lang="zh-TW" altLang="en-US" sz="2000" dirty="0" smtClean="0">
                <a:solidFill>
                  <a:schemeClr val="bg1"/>
                </a:solidFill>
                <a:latin typeface="標楷體" pitchFamily="65" charset="-120"/>
                <a:ea typeface="標楷體" pitchFamily="65" charset="-120"/>
              </a:rPr>
              <a:t>年</a:t>
            </a:r>
            <a:endParaRPr lang="en-US" altLang="zh-TW" sz="2000" dirty="0" smtClean="0">
              <a:solidFill>
                <a:schemeClr val="bg1"/>
              </a:solidFill>
              <a:latin typeface="標楷體" pitchFamily="65" charset="-120"/>
              <a:ea typeface="標楷體" pitchFamily="65" charset="-120"/>
            </a:endParaRPr>
          </a:p>
          <a:p>
            <a:pPr marL="457200" indent="-457200"/>
            <a:r>
              <a:rPr lang="zh-TW" altLang="en-US" sz="2000" dirty="0" smtClean="0">
                <a:solidFill>
                  <a:schemeClr val="bg1"/>
                </a:solidFill>
                <a:latin typeface="標楷體" pitchFamily="65" charset="-120"/>
                <a:ea typeface="標楷體" pitchFamily="65" charset="-120"/>
              </a:rPr>
              <a:t>公教保險 </a:t>
            </a:r>
            <a:r>
              <a:rPr lang="en-US" altLang="zh-TW" sz="2000" dirty="0" smtClean="0">
                <a:solidFill>
                  <a:schemeClr val="bg1"/>
                </a:solidFill>
                <a:latin typeface="標楷體" pitchFamily="65" charset="-120"/>
                <a:ea typeface="標楷體" pitchFamily="65" charset="-120"/>
              </a:rPr>
              <a:t>122</a:t>
            </a:r>
            <a:r>
              <a:rPr lang="zh-TW" altLang="en-US" sz="2000" dirty="0" smtClean="0">
                <a:solidFill>
                  <a:schemeClr val="bg1"/>
                </a:solidFill>
                <a:latin typeface="標楷體" pitchFamily="65" charset="-120"/>
                <a:ea typeface="標楷體" pitchFamily="65" charset="-120"/>
              </a:rPr>
              <a:t>年   </a:t>
            </a:r>
            <a:r>
              <a:rPr lang="en-US" altLang="zh-TW" sz="2000" dirty="0" smtClean="0">
                <a:solidFill>
                  <a:schemeClr val="bg1"/>
                </a:solidFill>
                <a:latin typeface="標楷體" pitchFamily="65" charset="-120"/>
                <a:ea typeface="標楷體" pitchFamily="65" charset="-120"/>
              </a:rPr>
              <a:t>166</a:t>
            </a:r>
            <a:r>
              <a:rPr lang="zh-TW" altLang="en-US" sz="2000" dirty="0" smtClean="0">
                <a:solidFill>
                  <a:schemeClr val="bg1"/>
                </a:solidFill>
                <a:latin typeface="標楷體" pitchFamily="65" charset="-120"/>
                <a:ea typeface="標楷體" pitchFamily="65" charset="-120"/>
              </a:rPr>
              <a:t>年</a:t>
            </a:r>
            <a:endParaRPr lang="zh-TW" altLang="en-US" sz="2000" dirty="0">
              <a:solidFill>
                <a:schemeClr val="bg1"/>
              </a:solidFill>
              <a:latin typeface="標楷體" pitchFamily="65" charset="-120"/>
              <a:ea typeface="標楷體" pitchFamily="65" charset="-12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內容版面配置區 4"/>
          <p:cNvGraphicFramePr>
            <a:graphicFrameLocks noGrp="1"/>
          </p:cNvGraphicFramePr>
          <p:nvPr>
            <p:ph idx="1"/>
          </p:nvPr>
        </p:nvGraphicFramePr>
        <p:xfrm>
          <a:off x="428596" y="1928802"/>
          <a:ext cx="8578850" cy="4635696"/>
        </p:xfrm>
        <a:graphic>
          <a:graphicData uri="http://schemas.openxmlformats.org/drawingml/2006/table">
            <a:tbl>
              <a:tblPr firstRow="1" bandRow="1">
                <a:tableStyleId>{5C22544A-7EE6-4342-B048-85BDC9FD1C3A}</a:tableStyleId>
              </a:tblPr>
              <a:tblGrid>
                <a:gridCol w="3389504"/>
                <a:gridCol w="1732477"/>
                <a:gridCol w="1797370"/>
                <a:gridCol w="1659499"/>
              </a:tblGrid>
              <a:tr h="642942">
                <a:tc>
                  <a:txBody>
                    <a:bodyPr/>
                    <a:lstStyle/>
                    <a:p>
                      <a:pPr algn="ctr"/>
                      <a:r>
                        <a:rPr lang="zh-TW" altLang="en-US" sz="2000" b="1" dirty="0" smtClean="0">
                          <a:latin typeface="標楷體" pitchFamily="65" charset="-120"/>
                          <a:ea typeface="標楷體" pitchFamily="65" charset="-120"/>
                        </a:rPr>
                        <a:t>項　　　　目</a:t>
                      </a:r>
                      <a:endParaRPr lang="zh-TW" altLang="en-US" sz="2000" b="1" dirty="0">
                        <a:latin typeface="標楷體" pitchFamily="65" charset="-120"/>
                        <a:ea typeface="標楷體" pitchFamily="65" charset="-120"/>
                      </a:endParaRPr>
                    </a:p>
                  </a:txBody>
                  <a:tcPr marL="91437" marR="91437" marT="45723" marB="45723">
                    <a:solidFill>
                      <a:srgbClr val="0070C0"/>
                    </a:solidFill>
                  </a:tcPr>
                </a:tc>
                <a:tc>
                  <a:txBody>
                    <a:bodyPr/>
                    <a:lstStyle/>
                    <a:p>
                      <a:pPr algn="ctr"/>
                      <a:r>
                        <a:rPr lang="zh-TW" altLang="en-US" sz="2000" b="1" dirty="0" smtClean="0">
                          <a:latin typeface="標楷體" pitchFamily="65" charset="-120"/>
                          <a:ea typeface="標楷體" pitchFamily="65" charset="-120"/>
                        </a:rPr>
                        <a:t>合　　計</a:t>
                      </a:r>
                      <a:endParaRPr lang="zh-TW" altLang="en-US" sz="2000" b="1" dirty="0">
                        <a:latin typeface="標楷體" pitchFamily="65" charset="-120"/>
                        <a:ea typeface="標楷體" pitchFamily="65" charset="-120"/>
                      </a:endParaRPr>
                    </a:p>
                  </a:txBody>
                  <a:tcPr marL="91437" marR="91437" marT="45723" marB="45723">
                    <a:solidFill>
                      <a:srgbClr val="0070C0"/>
                    </a:solidFill>
                  </a:tcPr>
                </a:tc>
                <a:tc>
                  <a:txBody>
                    <a:bodyPr/>
                    <a:lstStyle/>
                    <a:p>
                      <a:pPr algn="ctr"/>
                      <a:r>
                        <a:rPr lang="zh-TW" altLang="en-US" sz="2000" b="1" dirty="0" smtClean="0">
                          <a:latin typeface="標楷體" pitchFamily="65" charset="-120"/>
                          <a:ea typeface="標楷體" pitchFamily="65" charset="-120"/>
                        </a:rPr>
                        <a:t>中央政府</a:t>
                      </a:r>
                      <a:endParaRPr lang="zh-TW" altLang="en-US" sz="2000" b="1" dirty="0">
                        <a:latin typeface="標楷體" pitchFamily="65" charset="-120"/>
                        <a:ea typeface="標楷體" pitchFamily="65" charset="-120"/>
                      </a:endParaRPr>
                    </a:p>
                  </a:txBody>
                  <a:tcPr marL="91437" marR="91437" marT="45723" marB="45723">
                    <a:solidFill>
                      <a:srgbClr val="0070C0"/>
                    </a:solidFill>
                  </a:tcPr>
                </a:tc>
                <a:tc>
                  <a:txBody>
                    <a:bodyPr/>
                    <a:lstStyle/>
                    <a:p>
                      <a:pPr algn="ctr"/>
                      <a:r>
                        <a:rPr lang="zh-TW" altLang="en-US" sz="2000" b="1" dirty="0" smtClean="0">
                          <a:latin typeface="標楷體" pitchFamily="65" charset="-120"/>
                          <a:ea typeface="標楷體" pitchFamily="65" charset="-120"/>
                        </a:rPr>
                        <a:t>地方政府</a:t>
                      </a:r>
                      <a:endParaRPr lang="zh-TW" altLang="en-US" sz="2000" b="1" dirty="0">
                        <a:latin typeface="標楷體" pitchFamily="65" charset="-120"/>
                        <a:ea typeface="標楷體" pitchFamily="65" charset="-120"/>
                      </a:endParaRPr>
                    </a:p>
                  </a:txBody>
                  <a:tcPr marL="91437" marR="91437" marT="45723" marB="45723">
                    <a:solidFill>
                      <a:srgbClr val="0070C0"/>
                    </a:solidFill>
                  </a:tcPr>
                </a:tc>
              </a:tr>
              <a:tr h="405384">
                <a:tc>
                  <a:txBody>
                    <a:bodyPr/>
                    <a:lstStyle/>
                    <a:p>
                      <a:pPr algn="ctr">
                        <a:lnSpc>
                          <a:spcPts val="2000"/>
                        </a:lnSpc>
                        <a:spcAft>
                          <a:spcPts val="0"/>
                        </a:spcAft>
                      </a:pPr>
                      <a:r>
                        <a:rPr lang="zh-TW" sz="1800" b="1" kern="100" dirty="0">
                          <a:latin typeface="Times New Roman"/>
                          <a:ea typeface="標楷體"/>
                        </a:rPr>
                        <a:t>合計</a:t>
                      </a:r>
                    </a:p>
                  </a:txBody>
                  <a:tcPr marL="68577" marR="68577" marT="0" marB="0" anchor="ctr"/>
                </a:tc>
                <a:tc>
                  <a:txBody>
                    <a:bodyPr/>
                    <a:lstStyle/>
                    <a:p>
                      <a:pPr algn="r">
                        <a:lnSpc>
                          <a:spcPts val="2000"/>
                        </a:lnSpc>
                        <a:spcAft>
                          <a:spcPts val="0"/>
                        </a:spcAft>
                      </a:pPr>
                      <a:r>
                        <a:rPr lang="en-US" sz="2400" b="1" kern="100" dirty="0">
                          <a:solidFill>
                            <a:srgbClr val="FF0000"/>
                          </a:solidFill>
                          <a:latin typeface="標楷體"/>
                          <a:ea typeface="標楷體"/>
                        </a:rPr>
                        <a:t>170,529</a:t>
                      </a:r>
                      <a:endParaRPr lang="zh-TW" sz="2400" b="1" kern="100" dirty="0">
                        <a:solidFill>
                          <a:srgbClr val="FF0000"/>
                        </a:solidFill>
                        <a:latin typeface="Times New Roman"/>
                        <a:ea typeface="標楷體"/>
                      </a:endParaRPr>
                    </a:p>
                  </a:txBody>
                  <a:tcPr marL="68577" marR="68577" marT="0" marB="0" anchor="ctr"/>
                </a:tc>
                <a:tc>
                  <a:txBody>
                    <a:bodyPr/>
                    <a:lstStyle/>
                    <a:p>
                      <a:pPr algn="r">
                        <a:lnSpc>
                          <a:spcPts val="2000"/>
                        </a:lnSpc>
                        <a:spcAft>
                          <a:spcPts val="0"/>
                        </a:spcAft>
                      </a:pPr>
                      <a:r>
                        <a:rPr lang="en-US" sz="1800" b="1" kern="100" dirty="0">
                          <a:latin typeface="標楷體"/>
                          <a:ea typeface="標楷體"/>
                        </a:rPr>
                        <a:t>122,975</a:t>
                      </a:r>
                      <a:endParaRPr lang="zh-TW" sz="1800" b="1" kern="100" dirty="0">
                        <a:latin typeface="Times New Roman"/>
                        <a:ea typeface="標楷體"/>
                      </a:endParaRPr>
                    </a:p>
                  </a:txBody>
                  <a:tcPr marL="68577" marR="68577" marT="0" marB="0" anchor="ctr"/>
                </a:tc>
                <a:tc>
                  <a:txBody>
                    <a:bodyPr/>
                    <a:lstStyle/>
                    <a:p>
                      <a:pPr algn="r">
                        <a:lnSpc>
                          <a:spcPts val="2000"/>
                        </a:lnSpc>
                        <a:spcAft>
                          <a:spcPts val="0"/>
                        </a:spcAft>
                      </a:pPr>
                      <a:r>
                        <a:rPr lang="en-US" sz="1800" b="1" kern="100" dirty="0">
                          <a:latin typeface="標楷體"/>
                          <a:ea typeface="標楷體"/>
                        </a:rPr>
                        <a:t>47,554</a:t>
                      </a:r>
                      <a:endParaRPr lang="zh-TW" sz="1800" b="1" kern="100" dirty="0">
                        <a:latin typeface="Times New Roman"/>
                        <a:ea typeface="標楷體"/>
                      </a:endParaRPr>
                    </a:p>
                  </a:txBody>
                  <a:tcPr marL="68577" marR="68577" marT="0" marB="0" anchor="ctr"/>
                </a:tc>
              </a:tr>
              <a:tr h="405384">
                <a:tc>
                  <a:txBody>
                    <a:bodyPr/>
                    <a:lstStyle/>
                    <a:p>
                      <a:pPr marL="188595" indent="-188595" algn="just">
                        <a:lnSpc>
                          <a:spcPts val="1800"/>
                        </a:lnSpc>
                        <a:spcAft>
                          <a:spcPts val="0"/>
                        </a:spcAft>
                      </a:pPr>
                      <a:r>
                        <a:rPr lang="en-US" sz="1800" b="1" dirty="0">
                          <a:latin typeface="標楷體"/>
                          <a:cs typeface="Times New Roman"/>
                        </a:rPr>
                        <a:t>1.</a:t>
                      </a:r>
                      <a:r>
                        <a:rPr lang="zh-TW" sz="1800" b="1" dirty="0">
                          <a:latin typeface="華康楷書體W5"/>
                          <a:ea typeface="標楷體"/>
                          <a:cs typeface="Times New Roman"/>
                        </a:rPr>
                        <a:t>舊制軍公教人員退休金</a:t>
                      </a:r>
                      <a:endParaRPr lang="zh-TW" sz="1800" b="1" dirty="0">
                        <a:latin typeface="華康楷書體W5"/>
                        <a:cs typeface="Times New Roman"/>
                      </a:endParaRPr>
                    </a:p>
                  </a:txBody>
                  <a:tcPr marL="68577" marR="68577" marT="0" marB="0" anchor="ctr"/>
                </a:tc>
                <a:tc>
                  <a:txBody>
                    <a:bodyPr/>
                    <a:lstStyle/>
                    <a:p>
                      <a:pPr algn="r">
                        <a:lnSpc>
                          <a:spcPts val="1800"/>
                        </a:lnSpc>
                        <a:spcAft>
                          <a:spcPts val="0"/>
                        </a:spcAft>
                      </a:pPr>
                      <a:r>
                        <a:rPr lang="en-US" sz="1800" b="1" kern="100" dirty="0">
                          <a:latin typeface="標楷體"/>
                          <a:ea typeface="標楷體"/>
                        </a:rPr>
                        <a:t>57,316</a:t>
                      </a:r>
                      <a:endParaRPr lang="zh-TW" sz="1800" b="1" kern="100" dirty="0">
                        <a:latin typeface="Times New Roman"/>
                        <a:ea typeface="標楷體"/>
                      </a:endParaRPr>
                    </a:p>
                  </a:txBody>
                  <a:tcPr marL="68577" marR="68577" marT="0" marB="0" anchor="ctr"/>
                </a:tc>
                <a:tc>
                  <a:txBody>
                    <a:bodyPr/>
                    <a:lstStyle/>
                    <a:p>
                      <a:pPr algn="r">
                        <a:lnSpc>
                          <a:spcPts val="1800"/>
                        </a:lnSpc>
                        <a:spcAft>
                          <a:spcPts val="0"/>
                        </a:spcAft>
                      </a:pPr>
                      <a:r>
                        <a:rPr lang="en-US" sz="1800" b="1" kern="100">
                          <a:latin typeface="標楷體"/>
                          <a:ea typeface="標楷體"/>
                        </a:rPr>
                        <a:t>25,743</a:t>
                      </a:r>
                      <a:endParaRPr lang="zh-TW" sz="1800" b="1" kern="100">
                        <a:latin typeface="Times New Roman"/>
                        <a:ea typeface="標楷體"/>
                      </a:endParaRPr>
                    </a:p>
                  </a:txBody>
                  <a:tcPr marL="68577" marR="68577" marT="0" marB="0" anchor="ctr"/>
                </a:tc>
                <a:tc>
                  <a:txBody>
                    <a:bodyPr/>
                    <a:lstStyle/>
                    <a:p>
                      <a:pPr algn="r">
                        <a:lnSpc>
                          <a:spcPts val="1800"/>
                        </a:lnSpc>
                        <a:spcAft>
                          <a:spcPts val="0"/>
                        </a:spcAft>
                      </a:pPr>
                      <a:r>
                        <a:rPr lang="en-US" sz="1800" b="1" kern="100" dirty="0">
                          <a:latin typeface="標楷體"/>
                          <a:ea typeface="標楷體"/>
                        </a:rPr>
                        <a:t>31,573</a:t>
                      </a:r>
                      <a:endParaRPr lang="zh-TW" sz="1800" b="1" kern="100" dirty="0">
                        <a:latin typeface="Times New Roman"/>
                        <a:ea typeface="標楷體"/>
                      </a:endParaRPr>
                    </a:p>
                  </a:txBody>
                  <a:tcPr marL="68577" marR="68577" marT="0" marB="0" anchor="ctr"/>
                </a:tc>
              </a:tr>
              <a:tr h="405384">
                <a:tc>
                  <a:txBody>
                    <a:bodyPr/>
                    <a:lstStyle/>
                    <a:p>
                      <a:pPr marL="188595" indent="-188595" algn="just">
                        <a:lnSpc>
                          <a:spcPts val="2000"/>
                        </a:lnSpc>
                        <a:spcAft>
                          <a:spcPts val="0"/>
                        </a:spcAft>
                      </a:pPr>
                      <a:r>
                        <a:rPr lang="en-US" sz="1800" b="1" dirty="0">
                          <a:latin typeface="標楷體"/>
                          <a:cs typeface="Times New Roman"/>
                        </a:rPr>
                        <a:t>2.</a:t>
                      </a:r>
                      <a:r>
                        <a:rPr lang="zh-TW" sz="1800" b="1" dirty="0">
                          <a:latin typeface="華康楷書體W5"/>
                          <a:ea typeface="標楷體"/>
                          <a:cs typeface="Times New Roman"/>
                        </a:rPr>
                        <a:t>公務人員退休撫卹基金</a:t>
                      </a:r>
                      <a:endParaRPr lang="zh-TW" sz="1800" b="1" dirty="0">
                        <a:latin typeface="華康楷書體W5"/>
                        <a:cs typeface="Times New Roman"/>
                      </a:endParaRPr>
                    </a:p>
                  </a:txBody>
                  <a:tcPr marL="68577" marR="68577" marT="0" marB="0" anchor="ctr"/>
                </a:tc>
                <a:tc>
                  <a:txBody>
                    <a:bodyPr/>
                    <a:lstStyle/>
                    <a:p>
                      <a:pPr algn="r">
                        <a:lnSpc>
                          <a:spcPts val="2000"/>
                        </a:lnSpc>
                        <a:spcAft>
                          <a:spcPts val="0"/>
                        </a:spcAft>
                      </a:pPr>
                      <a:r>
                        <a:rPr lang="en-US" sz="1800" b="1" kern="100" dirty="0">
                          <a:latin typeface="標楷體"/>
                          <a:ea typeface="標楷體"/>
                        </a:rPr>
                        <a:t>25,826</a:t>
                      </a:r>
                      <a:endParaRPr lang="zh-TW" sz="1800" b="1" kern="100" dirty="0">
                        <a:latin typeface="Times New Roman"/>
                        <a:ea typeface="標楷體"/>
                      </a:endParaRPr>
                    </a:p>
                  </a:txBody>
                  <a:tcPr marL="68577" marR="68577" marT="0" marB="0" anchor="ctr"/>
                </a:tc>
                <a:tc>
                  <a:txBody>
                    <a:bodyPr/>
                    <a:lstStyle/>
                    <a:p>
                      <a:pPr algn="r">
                        <a:lnSpc>
                          <a:spcPts val="2000"/>
                        </a:lnSpc>
                        <a:spcAft>
                          <a:spcPts val="0"/>
                        </a:spcAft>
                      </a:pPr>
                      <a:r>
                        <a:rPr lang="en-US" sz="1800" b="1" kern="100" dirty="0">
                          <a:latin typeface="標楷體"/>
                          <a:ea typeface="標楷體"/>
                        </a:rPr>
                        <a:t>10,713</a:t>
                      </a:r>
                      <a:endParaRPr lang="zh-TW" sz="1800" b="1" kern="100" dirty="0">
                        <a:latin typeface="Times New Roman"/>
                        <a:ea typeface="標楷體"/>
                      </a:endParaRPr>
                    </a:p>
                  </a:txBody>
                  <a:tcPr marL="68577" marR="68577" marT="0" marB="0" anchor="ctr"/>
                </a:tc>
                <a:tc>
                  <a:txBody>
                    <a:bodyPr/>
                    <a:lstStyle/>
                    <a:p>
                      <a:pPr algn="r">
                        <a:lnSpc>
                          <a:spcPts val="2000"/>
                        </a:lnSpc>
                        <a:spcAft>
                          <a:spcPts val="0"/>
                        </a:spcAft>
                      </a:pPr>
                      <a:r>
                        <a:rPr lang="en-US" sz="1800" b="1" kern="100" dirty="0">
                          <a:latin typeface="標楷體"/>
                          <a:ea typeface="標楷體"/>
                        </a:rPr>
                        <a:t>15,113</a:t>
                      </a:r>
                      <a:endParaRPr lang="zh-TW" sz="1800" b="1" kern="100" dirty="0">
                        <a:latin typeface="Times New Roman"/>
                        <a:ea typeface="標楷體"/>
                      </a:endParaRPr>
                    </a:p>
                  </a:txBody>
                  <a:tcPr marL="68577" marR="68577" marT="0" marB="0" anchor="ctr"/>
                </a:tc>
              </a:tr>
              <a:tr h="405384">
                <a:tc>
                  <a:txBody>
                    <a:bodyPr/>
                    <a:lstStyle/>
                    <a:p>
                      <a:pPr marL="188595" indent="-188595" algn="just">
                        <a:lnSpc>
                          <a:spcPts val="1800"/>
                        </a:lnSpc>
                        <a:spcAft>
                          <a:spcPts val="0"/>
                        </a:spcAft>
                      </a:pPr>
                      <a:r>
                        <a:rPr lang="en-US" sz="1800" b="1" dirty="0">
                          <a:latin typeface="標楷體"/>
                          <a:cs typeface="Times New Roman"/>
                        </a:rPr>
                        <a:t>3.</a:t>
                      </a:r>
                      <a:r>
                        <a:rPr lang="zh-TW" sz="1800" b="1" dirty="0">
                          <a:latin typeface="華康楷書體W5"/>
                          <a:ea typeface="標楷體"/>
                          <a:cs typeface="Times New Roman"/>
                        </a:rPr>
                        <a:t>勞工保險</a:t>
                      </a:r>
                      <a:endParaRPr lang="zh-TW" sz="1800" b="1" dirty="0">
                        <a:latin typeface="華康楷書體W5"/>
                        <a:cs typeface="Times New Roman"/>
                      </a:endParaRPr>
                    </a:p>
                  </a:txBody>
                  <a:tcPr marL="68577" marR="68577" marT="0" marB="0" anchor="ctr"/>
                </a:tc>
                <a:tc>
                  <a:txBody>
                    <a:bodyPr/>
                    <a:lstStyle/>
                    <a:p>
                      <a:pPr algn="r">
                        <a:lnSpc>
                          <a:spcPts val="1800"/>
                        </a:lnSpc>
                        <a:spcAft>
                          <a:spcPts val="0"/>
                        </a:spcAft>
                      </a:pPr>
                      <a:r>
                        <a:rPr lang="en-US" sz="1800" b="1" kern="100" dirty="0">
                          <a:latin typeface="標楷體"/>
                          <a:ea typeface="標楷體"/>
                        </a:rPr>
                        <a:t>80,497</a:t>
                      </a:r>
                      <a:endParaRPr lang="zh-TW" sz="1800" b="1" kern="100" dirty="0">
                        <a:latin typeface="Times New Roman"/>
                        <a:ea typeface="標楷體"/>
                      </a:endParaRPr>
                    </a:p>
                  </a:txBody>
                  <a:tcPr marL="68577" marR="68577" marT="0" marB="0" anchor="ctr"/>
                </a:tc>
                <a:tc>
                  <a:txBody>
                    <a:bodyPr/>
                    <a:lstStyle/>
                    <a:p>
                      <a:pPr algn="r">
                        <a:lnSpc>
                          <a:spcPts val="1800"/>
                        </a:lnSpc>
                        <a:spcAft>
                          <a:spcPts val="0"/>
                        </a:spcAft>
                      </a:pPr>
                      <a:r>
                        <a:rPr lang="en-US" sz="1800" b="1" kern="100" dirty="0">
                          <a:latin typeface="標楷體"/>
                          <a:ea typeface="標楷體"/>
                        </a:rPr>
                        <a:t>80,497</a:t>
                      </a:r>
                      <a:endParaRPr lang="zh-TW" sz="1800" b="1" kern="100" dirty="0">
                        <a:latin typeface="Times New Roman"/>
                        <a:ea typeface="標楷體"/>
                      </a:endParaRPr>
                    </a:p>
                  </a:txBody>
                  <a:tcPr marL="68577" marR="68577" marT="0" marB="0" anchor="ctr"/>
                </a:tc>
                <a:tc>
                  <a:txBody>
                    <a:bodyPr/>
                    <a:lstStyle/>
                    <a:p>
                      <a:pPr algn="r">
                        <a:lnSpc>
                          <a:spcPts val="1800"/>
                        </a:lnSpc>
                        <a:spcAft>
                          <a:spcPts val="0"/>
                        </a:spcAft>
                      </a:pPr>
                      <a:r>
                        <a:rPr lang="en-US" sz="1800" b="1" kern="100" dirty="0">
                          <a:latin typeface="標楷體"/>
                          <a:ea typeface="標楷體"/>
                        </a:rPr>
                        <a:t>-</a:t>
                      </a:r>
                      <a:endParaRPr lang="zh-TW" sz="1800" b="1" kern="100" dirty="0">
                        <a:latin typeface="Times New Roman"/>
                        <a:ea typeface="標楷體"/>
                      </a:endParaRPr>
                    </a:p>
                  </a:txBody>
                  <a:tcPr marL="68577" marR="68577" marT="0" marB="0" anchor="ctr"/>
                </a:tc>
              </a:tr>
              <a:tr h="405384">
                <a:tc>
                  <a:txBody>
                    <a:bodyPr/>
                    <a:lstStyle/>
                    <a:p>
                      <a:pPr marL="188595" indent="-188595" algn="just">
                        <a:lnSpc>
                          <a:spcPts val="1800"/>
                        </a:lnSpc>
                        <a:spcAft>
                          <a:spcPts val="0"/>
                        </a:spcAft>
                      </a:pPr>
                      <a:r>
                        <a:rPr lang="en-US" sz="1800" b="1" dirty="0">
                          <a:latin typeface="標楷體"/>
                          <a:cs typeface="Times New Roman"/>
                        </a:rPr>
                        <a:t>4.</a:t>
                      </a:r>
                      <a:r>
                        <a:rPr lang="zh-TW" sz="1800" b="1" dirty="0">
                          <a:latin typeface="華康楷書體W5"/>
                          <a:ea typeface="標楷體"/>
                          <a:cs typeface="Times New Roman"/>
                        </a:rPr>
                        <a:t>公教人員保險給付</a:t>
                      </a:r>
                      <a:endParaRPr lang="zh-TW" sz="1800" b="1" dirty="0">
                        <a:latin typeface="華康楷書體W5"/>
                        <a:cs typeface="Times New Roman"/>
                      </a:endParaRPr>
                    </a:p>
                  </a:txBody>
                  <a:tcPr marL="68577" marR="68577" marT="0" marB="0" anchor="ctr"/>
                </a:tc>
                <a:tc>
                  <a:txBody>
                    <a:bodyPr/>
                    <a:lstStyle/>
                    <a:p>
                      <a:pPr algn="r">
                        <a:lnSpc>
                          <a:spcPts val="1800"/>
                        </a:lnSpc>
                        <a:spcAft>
                          <a:spcPts val="0"/>
                        </a:spcAft>
                      </a:pPr>
                      <a:r>
                        <a:rPr lang="en-US" sz="1800" b="1" kern="100" dirty="0">
                          <a:latin typeface="標楷體"/>
                          <a:ea typeface="標楷體"/>
                        </a:rPr>
                        <a:t>1,334</a:t>
                      </a:r>
                      <a:endParaRPr lang="zh-TW" sz="1800" b="1" kern="100" dirty="0">
                        <a:latin typeface="Times New Roman"/>
                        <a:ea typeface="標楷體"/>
                      </a:endParaRPr>
                    </a:p>
                  </a:txBody>
                  <a:tcPr marL="68577" marR="68577" marT="0" marB="0" anchor="ctr"/>
                </a:tc>
                <a:tc>
                  <a:txBody>
                    <a:bodyPr/>
                    <a:lstStyle/>
                    <a:p>
                      <a:pPr algn="r">
                        <a:lnSpc>
                          <a:spcPts val="1800"/>
                        </a:lnSpc>
                        <a:spcAft>
                          <a:spcPts val="0"/>
                        </a:spcAft>
                      </a:pPr>
                      <a:r>
                        <a:rPr lang="en-US" sz="1800" b="1" kern="100" dirty="0">
                          <a:latin typeface="標楷體"/>
                          <a:ea typeface="標楷體"/>
                        </a:rPr>
                        <a:t>1,334</a:t>
                      </a:r>
                      <a:endParaRPr lang="zh-TW" sz="1800" b="1" kern="100" dirty="0">
                        <a:latin typeface="Times New Roman"/>
                        <a:ea typeface="標楷體"/>
                      </a:endParaRPr>
                    </a:p>
                  </a:txBody>
                  <a:tcPr marL="68577" marR="68577" marT="0" marB="0" anchor="ctr"/>
                </a:tc>
                <a:tc>
                  <a:txBody>
                    <a:bodyPr/>
                    <a:lstStyle/>
                    <a:p>
                      <a:pPr algn="r">
                        <a:lnSpc>
                          <a:spcPts val="1800"/>
                        </a:lnSpc>
                        <a:spcAft>
                          <a:spcPts val="0"/>
                        </a:spcAft>
                      </a:pPr>
                      <a:r>
                        <a:rPr lang="en-US" sz="1800" b="1" kern="100" dirty="0">
                          <a:latin typeface="標楷體"/>
                          <a:ea typeface="標楷體"/>
                        </a:rPr>
                        <a:t>-</a:t>
                      </a:r>
                      <a:r>
                        <a:rPr lang="zh-TW" sz="1800" b="1" kern="100" dirty="0">
                          <a:latin typeface="Times New Roman"/>
                          <a:ea typeface="標楷體"/>
                        </a:rPr>
                        <a:t>　</a:t>
                      </a:r>
                    </a:p>
                  </a:txBody>
                  <a:tcPr marL="68577" marR="68577" marT="0" marB="0" anchor="ctr"/>
                </a:tc>
              </a:tr>
              <a:tr h="405384">
                <a:tc>
                  <a:txBody>
                    <a:bodyPr/>
                    <a:lstStyle/>
                    <a:p>
                      <a:pPr marL="188595" indent="-188595" algn="just">
                        <a:lnSpc>
                          <a:spcPts val="2000"/>
                        </a:lnSpc>
                        <a:spcAft>
                          <a:spcPts val="0"/>
                        </a:spcAft>
                      </a:pPr>
                      <a:r>
                        <a:rPr lang="en-US" sz="1800" b="1" dirty="0">
                          <a:latin typeface="標楷體"/>
                          <a:cs typeface="Times New Roman"/>
                        </a:rPr>
                        <a:t>5.</a:t>
                      </a:r>
                      <a:r>
                        <a:rPr lang="zh-TW" sz="1800" b="1" dirty="0">
                          <a:latin typeface="華康楷書體W5"/>
                          <a:ea typeface="標楷體"/>
                          <a:cs typeface="Times New Roman"/>
                        </a:rPr>
                        <a:t>國民年金保險</a:t>
                      </a:r>
                      <a:endParaRPr lang="zh-TW" sz="1800" b="1" dirty="0">
                        <a:latin typeface="華康楷書體W5"/>
                        <a:cs typeface="Times New Roman"/>
                      </a:endParaRPr>
                    </a:p>
                  </a:txBody>
                  <a:tcPr marL="68577" marR="68577" marT="0" marB="0" anchor="ctr"/>
                </a:tc>
                <a:tc>
                  <a:txBody>
                    <a:bodyPr/>
                    <a:lstStyle/>
                    <a:p>
                      <a:pPr algn="r">
                        <a:lnSpc>
                          <a:spcPts val="2000"/>
                        </a:lnSpc>
                        <a:spcAft>
                          <a:spcPts val="0"/>
                        </a:spcAft>
                      </a:pPr>
                      <a:r>
                        <a:rPr lang="en-US" sz="1800" b="1" kern="100" dirty="0">
                          <a:latin typeface="標楷體"/>
                          <a:ea typeface="標楷體"/>
                        </a:rPr>
                        <a:t>2,816</a:t>
                      </a:r>
                      <a:endParaRPr lang="zh-TW" sz="1800" b="1" kern="100" dirty="0">
                        <a:latin typeface="Times New Roman"/>
                        <a:ea typeface="標楷體"/>
                      </a:endParaRPr>
                    </a:p>
                  </a:txBody>
                  <a:tcPr marL="68577" marR="68577" marT="0" marB="0" anchor="ctr"/>
                </a:tc>
                <a:tc>
                  <a:txBody>
                    <a:bodyPr/>
                    <a:lstStyle/>
                    <a:p>
                      <a:pPr algn="r">
                        <a:lnSpc>
                          <a:spcPts val="2000"/>
                        </a:lnSpc>
                        <a:spcAft>
                          <a:spcPts val="0"/>
                        </a:spcAft>
                      </a:pPr>
                      <a:r>
                        <a:rPr lang="en-US" sz="1800" b="1" kern="100" dirty="0">
                          <a:latin typeface="標楷體"/>
                          <a:ea typeface="標楷體"/>
                        </a:rPr>
                        <a:t>2,816</a:t>
                      </a:r>
                      <a:endParaRPr lang="zh-TW" sz="1800" b="1" kern="100" dirty="0">
                        <a:latin typeface="Times New Roman"/>
                        <a:ea typeface="標楷體"/>
                      </a:endParaRPr>
                    </a:p>
                  </a:txBody>
                  <a:tcPr marL="68577" marR="68577" marT="0" marB="0" anchor="ctr"/>
                </a:tc>
                <a:tc>
                  <a:txBody>
                    <a:bodyPr/>
                    <a:lstStyle/>
                    <a:p>
                      <a:pPr algn="r">
                        <a:lnSpc>
                          <a:spcPts val="2000"/>
                        </a:lnSpc>
                        <a:spcAft>
                          <a:spcPts val="0"/>
                        </a:spcAft>
                      </a:pPr>
                      <a:r>
                        <a:rPr lang="en-US" sz="1800" b="1" kern="100" dirty="0">
                          <a:latin typeface="標楷體"/>
                          <a:ea typeface="標楷體"/>
                        </a:rPr>
                        <a:t>-</a:t>
                      </a:r>
                      <a:endParaRPr lang="zh-TW" sz="1800" b="1" kern="100" dirty="0">
                        <a:latin typeface="Times New Roman"/>
                        <a:ea typeface="標楷體"/>
                      </a:endParaRPr>
                    </a:p>
                  </a:txBody>
                  <a:tcPr marL="68577" marR="68577" marT="0" marB="0" anchor="ctr"/>
                </a:tc>
              </a:tr>
              <a:tr h="405384">
                <a:tc>
                  <a:txBody>
                    <a:bodyPr/>
                    <a:lstStyle/>
                    <a:p>
                      <a:pPr marL="188595" indent="-188595" algn="just">
                        <a:lnSpc>
                          <a:spcPts val="2000"/>
                        </a:lnSpc>
                        <a:spcAft>
                          <a:spcPts val="0"/>
                        </a:spcAft>
                      </a:pPr>
                      <a:r>
                        <a:rPr lang="en-US" sz="1800" b="1" dirty="0">
                          <a:latin typeface="標楷體"/>
                          <a:cs typeface="Times New Roman"/>
                        </a:rPr>
                        <a:t>6.</a:t>
                      </a:r>
                      <a:r>
                        <a:rPr lang="zh-TW" sz="1800" b="1" dirty="0">
                          <a:latin typeface="華康楷書體W5"/>
                          <a:ea typeface="標楷體"/>
                          <a:cs typeface="Times New Roman"/>
                        </a:rPr>
                        <a:t>軍人保險</a:t>
                      </a:r>
                      <a:endParaRPr lang="zh-TW" sz="1800" b="1" dirty="0">
                        <a:latin typeface="華康楷書體W5"/>
                        <a:cs typeface="Times New Roman"/>
                      </a:endParaRPr>
                    </a:p>
                  </a:txBody>
                  <a:tcPr marL="68577" marR="68577" marT="0" marB="0" anchor="ctr"/>
                </a:tc>
                <a:tc>
                  <a:txBody>
                    <a:bodyPr/>
                    <a:lstStyle/>
                    <a:p>
                      <a:pPr algn="r">
                        <a:lnSpc>
                          <a:spcPts val="2000"/>
                        </a:lnSpc>
                        <a:spcAft>
                          <a:spcPts val="0"/>
                        </a:spcAft>
                      </a:pPr>
                      <a:r>
                        <a:rPr lang="en-US" sz="1800" b="1" kern="100" dirty="0">
                          <a:latin typeface="標楷體"/>
                          <a:ea typeface="標楷體"/>
                        </a:rPr>
                        <a:t>359</a:t>
                      </a:r>
                      <a:endParaRPr lang="zh-TW" sz="1800" b="1" kern="100" dirty="0">
                        <a:latin typeface="Times New Roman"/>
                        <a:ea typeface="標楷體"/>
                      </a:endParaRPr>
                    </a:p>
                  </a:txBody>
                  <a:tcPr marL="68577" marR="68577" marT="0" marB="0" anchor="ctr"/>
                </a:tc>
                <a:tc>
                  <a:txBody>
                    <a:bodyPr/>
                    <a:lstStyle/>
                    <a:p>
                      <a:pPr algn="r">
                        <a:lnSpc>
                          <a:spcPts val="2000"/>
                        </a:lnSpc>
                        <a:spcAft>
                          <a:spcPts val="0"/>
                        </a:spcAft>
                      </a:pPr>
                      <a:r>
                        <a:rPr lang="en-US" sz="1800" b="1" kern="100" dirty="0">
                          <a:latin typeface="標楷體"/>
                          <a:ea typeface="標楷體"/>
                        </a:rPr>
                        <a:t>359</a:t>
                      </a:r>
                      <a:endParaRPr lang="zh-TW" sz="1800" b="1" kern="100" dirty="0">
                        <a:latin typeface="Times New Roman"/>
                        <a:ea typeface="標楷體"/>
                      </a:endParaRPr>
                    </a:p>
                  </a:txBody>
                  <a:tcPr marL="68577" marR="68577" marT="0" marB="0" anchor="ctr"/>
                </a:tc>
                <a:tc>
                  <a:txBody>
                    <a:bodyPr/>
                    <a:lstStyle/>
                    <a:p>
                      <a:pPr algn="r">
                        <a:lnSpc>
                          <a:spcPts val="2000"/>
                        </a:lnSpc>
                        <a:spcAft>
                          <a:spcPts val="0"/>
                        </a:spcAft>
                      </a:pPr>
                      <a:r>
                        <a:rPr lang="en-US" sz="1800" b="1" kern="100" dirty="0">
                          <a:latin typeface="標楷體"/>
                          <a:ea typeface="標楷體"/>
                        </a:rPr>
                        <a:t>-</a:t>
                      </a:r>
                      <a:endParaRPr lang="zh-TW" sz="1800" b="1" kern="100" dirty="0">
                        <a:latin typeface="Times New Roman"/>
                        <a:ea typeface="標楷體"/>
                      </a:endParaRPr>
                    </a:p>
                  </a:txBody>
                  <a:tcPr marL="68577" marR="68577" marT="0" marB="0" anchor="ctr"/>
                </a:tc>
              </a:tr>
              <a:tr h="405384">
                <a:tc>
                  <a:txBody>
                    <a:bodyPr/>
                    <a:lstStyle/>
                    <a:p>
                      <a:pPr marL="188595" indent="-188595" algn="just">
                        <a:lnSpc>
                          <a:spcPts val="2000"/>
                        </a:lnSpc>
                        <a:spcAft>
                          <a:spcPts val="0"/>
                        </a:spcAft>
                      </a:pPr>
                      <a:r>
                        <a:rPr lang="en-US" sz="1800" b="1" dirty="0">
                          <a:latin typeface="標楷體"/>
                          <a:cs typeface="Times New Roman"/>
                        </a:rPr>
                        <a:t>7.</a:t>
                      </a:r>
                      <a:r>
                        <a:rPr lang="zh-TW" sz="1800" b="1" dirty="0">
                          <a:latin typeface="華康楷書體W5"/>
                          <a:ea typeface="標楷體"/>
                          <a:cs typeface="Times New Roman"/>
                        </a:rPr>
                        <a:t>農民健康保險</a:t>
                      </a:r>
                      <a:endParaRPr lang="zh-TW" sz="1800" b="1" dirty="0">
                        <a:latin typeface="華康楷書體W5"/>
                        <a:cs typeface="Times New Roman"/>
                      </a:endParaRPr>
                    </a:p>
                  </a:txBody>
                  <a:tcPr marL="68577" marR="68577" marT="0" marB="0" anchor="ctr"/>
                </a:tc>
                <a:tc>
                  <a:txBody>
                    <a:bodyPr/>
                    <a:lstStyle/>
                    <a:p>
                      <a:pPr algn="r">
                        <a:lnSpc>
                          <a:spcPts val="2000"/>
                        </a:lnSpc>
                        <a:spcAft>
                          <a:spcPts val="0"/>
                        </a:spcAft>
                      </a:pPr>
                      <a:r>
                        <a:rPr lang="en-US" sz="1800" b="1" kern="100" dirty="0">
                          <a:latin typeface="標楷體"/>
                          <a:ea typeface="標楷體"/>
                        </a:rPr>
                        <a:t>1,485</a:t>
                      </a:r>
                      <a:endParaRPr lang="zh-TW" sz="1800" b="1" kern="100" dirty="0">
                        <a:latin typeface="Times New Roman"/>
                        <a:ea typeface="標楷體"/>
                      </a:endParaRPr>
                    </a:p>
                  </a:txBody>
                  <a:tcPr marL="68577" marR="68577" marT="0" marB="0" anchor="ctr"/>
                </a:tc>
                <a:tc>
                  <a:txBody>
                    <a:bodyPr/>
                    <a:lstStyle/>
                    <a:p>
                      <a:pPr algn="r">
                        <a:lnSpc>
                          <a:spcPts val="2000"/>
                        </a:lnSpc>
                        <a:spcAft>
                          <a:spcPts val="0"/>
                        </a:spcAft>
                      </a:pPr>
                      <a:r>
                        <a:rPr lang="en-US" sz="1800" b="1" kern="100" dirty="0">
                          <a:latin typeface="標楷體"/>
                          <a:ea typeface="標楷體"/>
                        </a:rPr>
                        <a:t>1,485</a:t>
                      </a:r>
                      <a:endParaRPr lang="zh-TW" sz="1800" b="1" kern="100" dirty="0">
                        <a:latin typeface="Times New Roman"/>
                        <a:ea typeface="標楷體"/>
                      </a:endParaRPr>
                    </a:p>
                  </a:txBody>
                  <a:tcPr marL="68577" marR="68577" marT="0" marB="0" anchor="ctr"/>
                </a:tc>
                <a:tc>
                  <a:txBody>
                    <a:bodyPr/>
                    <a:lstStyle/>
                    <a:p>
                      <a:pPr algn="r">
                        <a:lnSpc>
                          <a:spcPts val="2000"/>
                        </a:lnSpc>
                        <a:spcAft>
                          <a:spcPts val="0"/>
                        </a:spcAft>
                      </a:pPr>
                      <a:r>
                        <a:rPr lang="en-US" sz="1800" b="1" kern="100" dirty="0">
                          <a:latin typeface="標楷體"/>
                          <a:ea typeface="標楷體"/>
                        </a:rPr>
                        <a:t>-</a:t>
                      </a:r>
                      <a:endParaRPr lang="zh-TW" sz="1800" b="1" kern="100" dirty="0">
                        <a:latin typeface="Times New Roman"/>
                        <a:ea typeface="標楷體"/>
                      </a:endParaRPr>
                    </a:p>
                  </a:txBody>
                  <a:tcPr marL="68577" marR="68577" marT="0" marB="0" anchor="ctr"/>
                </a:tc>
              </a:tr>
              <a:tr h="749682">
                <a:tc>
                  <a:txBody>
                    <a:bodyPr/>
                    <a:lstStyle/>
                    <a:p>
                      <a:pPr marL="188595" indent="-188595" algn="just">
                        <a:lnSpc>
                          <a:spcPts val="1800"/>
                        </a:lnSpc>
                        <a:spcAft>
                          <a:spcPts val="0"/>
                        </a:spcAft>
                      </a:pPr>
                      <a:r>
                        <a:rPr lang="en-US" sz="1800" b="1" dirty="0">
                          <a:latin typeface="標楷體"/>
                          <a:cs typeface="Times New Roman"/>
                        </a:rPr>
                        <a:t>8.</a:t>
                      </a:r>
                      <a:r>
                        <a:rPr lang="zh-TW" sz="1800" b="1" dirty="0">
                          <a:latin typeface="華康楷書體W5"/>
                          <a:ea typeface="標楷體"/>
                          <a:cs typeface="Times New Roman"/>
                        </a:rPr>
                        <a:t>地方政府等積欠健保等保險費補助款暨退休公教人員優惠存款差額利息</a:t>
                      </a:r>
                      <a:endParaRPr lang="zh-TW" sz="1800" b="1" dirty="0">
                        <a:latin typeface="華康楷書體W5"/>
                        <a:cs typeface="Times New Roman"/>
                      </a:endParaRPr>
                    </a:p>
                  </a:txBody>
                  <a:tcPr marL="68577" marR="68577" marT="0" marB="0" anchor="ctr"/>
                </a:tc>
                <a:tc>
                  <a:txBody>
                    <a:bodyPr/>
                    <a:lstStyle/>
                    <a:p>
                      <a:pPr algn="r">
                        <a:lnSpc>
                          <a:spcPts val="1800"/>
                        </a:lnSpc>
                        <a:spcAft>
                          <a:spcPts val="0"/>
                        </a:spcAft>
                      </a:pPr>
                      <a:r>
                        <a:rPr lang="en-US" sz="1800" b="1" kern="100" dirty="0">
                          <a:latin typeface="標楷體"/>
                          <a:ea typeface="標楷體"/>
                        </a:rPr>
                        <a:t>896</a:t>
                      </a:r>
                      <a:endParaRPr lang="zh-TW" sz="1800" b="1" kern="100" dirty="0">
                        <a:latin typeface="Times New Roman"/>
                        <a:ea typeface="標楷體"/>
                      </a:endParaRPr>
                    </a:p>
                  </a:txBody>
                  <a:tcPr marL="68577" marR="68577" marT="0" marB="0" anchor="ctr"/>
                </a:tc>
                <a:tc>
                  <a:txBody>
                    <a:bodyPr/>
                    <a:lstStyle/>
                    <a:p>
                      <a:pPr algn="r">
                        <a:lnSpc>
                          <a:spcPts val="1800"/>
                        </a:lnSpc>
                        <a:spcAft>
                          <a:spcPts val="0"/>
                        </a:spcAft>
                      </a:pPr>
                      <a:r>
                        <a:rPr lang="en-US" sz="1800" b="1" kern="100" dirty="0">
                          <a:latin typeface="標楷體"/>
                          <a:ea typeface="標楷體"/>
                        </a:rPr>
                        <a:t>28</a:t>
                      </a:r>
                      <a:endParaRPr lang="zh-TW" sz="1800" b="1" kern="100" dirty="0">
                        <a:latin typeface="Times New Roman"/>
                        <a:ea typeface="標楷體"/>
                      </a:endParaRPr>
                    </a:p>
                  </a:txBody>
                  <a:tcPr marL="68577" marR="68577" marT="0" marB="0" anchor="ctr"/>
                </a:tc>
                <a:tc>
                  <a:txBody>
                    <a:bodyPr/>
                    <a:lstStyle/>
                    <a:p>
                      <a:pPr algn="r">
                        <a:lnSpc>
                          <a:spcPts val="1800"/>
                        </a:lnSpc>
                        <a:spcAft>
                          <a:spcPts val="0"/>
                        </a:spcAft>
                      </a:pPr>
                      <a:r>
                        <a:rPr lang="en-US" sz="1800" b="1" kern="100" dirty="0">
                          <a:latin typeface="標楷體"/>
                          <a:ea typeface="標楷體"/>
                        </a:rPr>
                        <a:t>868</a:t>
                      </a:r>
                      <a:endParaRPr lang="zh-TW" sz="1800" b="1" kern="100" dirty="0">
                        <a:latin typeface="Times New Roman"/>
                        <a:ea typeface="標楷體"/>
                      </a:endParaRPr>
                    </a:p>
                  </a:txBody>
                  <a:tcPr marL="68577" marR="68577" marT="0" marB="0" anchor="ctr"/>
                </a:tc>
              </a:tr>
            </a:tbl>
          </a:graphicData>
        </a:graphic>
      </p:graphicFrame>
      <p:sp>
        <p:nvSpPr>
          <p:cNvPr id="49212" name="文字方塊 5"/>
          <p:cNvSpPr txBox="1">
            <a:spLocks noChangeArrowheads="1"/>
          </p:cNvSpPr>
          <p:nvPr/>
        </p:nvSpPr>
        <p:spPr bwMode="auto">
          <a:xfrm>
            <a:off x="785786" y="285728"/>
            <a:ext cx="7561262" cy="83185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spAutoFit/>
          </a:bodyPr>
          <a:lstStyle/>
          <a:p>
            <a:r>
              <a:rPr lang="zh-TW" altLang="zh-TW" sz="2400" dirty="0">
                <a:latin typeface="Times New Roman" pitchFamily="18" charset="0"/>
                <a:ea typeface="標楷體" pitchFamily="65" charset="-120"/>
                <a:cs typeface="DFKaiShu-SB-Estd-BF"/>
              </a:rPr>
              <a:t>各級政府預估潛藏負債情形表</a:t>
            </a:r>
            <a:endParaRPr lang="zh-TW" altLang="zh-TW" sz="2400" dirty="0">
              <a:latin typeface="Arial" pitchFamily="34" charset="0"/>
              <a:ea typeface="標楷體" pitchFamily="65" charset="-120"/>
              <a:cs typeface="DFKaiShu-SB-Estd-BF"/>
            </a:endParaRPr>
          </a:p>
          <a:p>
            <a:pPr algn="ctr" eaLnBrk="0" hangingPunct="0"/>
            <a:r>
              <a:rPr lang="en-US" altLang="zh-TW" sz="2400" dirty="0">
                <a:latin typeface="Times New Roman" pitchFamily="18" charset="0"/>
                <a:ea typeface="標楷體" pitchFamily="65" charset="-120"/>
                <a:cs typeface="DFKaiShu-SB-Estd-BF"/>
              </a:rPr>
              <a:t>(</a:t>
            </a:r>
            <a:r>
              <a:rPr lang="zh-TW" altLang="zh-TW" sz="2400" dirty="0">
                <a:latin typeface="Times New Roman" pitchFamily="18" charset="0"/>
                <a:ea typeface="標楷體" pitchFamily="65" charset="-120"/>
                <a:cs typeface="DFKaiShu-SB-Estd-BF"/>
              </a:rPr>
              <a:t>截至</a:t>
            </a:r>
            <a:r>
              <a:rPr lang="en-US" altLang="zh-TW" sz="2400" dirty="0">
                <a:latin typeface="Times New Roman" pitchFamily="18" charset="0"/>
                <a:ea typeface="標楷體" pitchFamily="65" charset="-120"/>
                <a:cs typeface="DFKaiShu-SB-Estd-BF"/>
              </a:rPr>
              <a:t>103</a:t>
            </a:r>
            <a:r>
              <a:rPr lang="zh-TW" altLang="en-US" sz="2400" dirty="0">
                <a:latin typeface="Times New Roman" pitchFamily="18" charset="0"/>
                <a:ea typeface="標楷體" pitchFamily="65" charset="-120"/>
                <a:cs typeface="DFKaiShu-SB-Estd-BF"/>
              </a:rPr>
              <a:t>年</a:t>
            </a:r>
            <a:r>
              <a:rPr lang="en-US" altLang="zh-TW" sz="2400" dirty="0">
                <a:latin typeface="Times New Roman" pitchFamily="18" charset="0"/>
                <a:ea typeface="標楷體" pitchFamily="65" charset="-120"/>
                <a:cs typeface="DFKaiShu-SB-Estd-BF"/>
              </a:rPr>
              <a:t>6</a:t>
            </a:r>
            <a:r>
              <a:rPr lang="zh-TW" altLang="en-US" sz="2400" dirty="0">
                <a:latin typeface="Times New Roman" pitchFamily="18" charset="0"/>
                <a:ea typeface="標楷體" pitchFamily="65" charset="-120"/>
                <a:cs typeface="DFKaiShu-SB-Estd-BF"/>
              </a:rPr>
              <a:t>月底止 </a:t>
            </a:r>
            <a:r>
              <a:rPr lang="en-US" altLang="zh-TW" sz="2400" dirty="0">
                <a:latin typeface="Times New Roman" pitchFamily="18" charset="0"/>
                <a:ea typeface="標楷體" pitchFamily="65" charset="-120"/>
                <a:cs typeface="DFKaiShu-SB-Estd-BF"/>
              </a:rPr>
              <a:t>)</a:t>
            </a:r>
            <a:r>
              <a:rPr lang="zh-TW" altLang="en-US" sz="2400" dirty="0">
                <a:latin typeface="Times New Roman" pitchFamily="18" charset="0"/>
                <a:ea typeface="標楷體" pitchFamily="65" charset="-120"/>
                <a:cs typeface="DFKaiShu-SB-Estd-BF"/>
              </a:rPr>
              <a:t>                       </a:t>
            </a:r>
            <a:r>
              <a:rPr lang="zh-TW" altLang="en-US" sz="1600" b="1" dirty="0">
                <a:latin typeface="Times New Roman" pitchFamily="18" charset="0"/>
                <a:ea typeface="標楷體" pitchFamily="65" charset="-120"/>
                <a:cs typeface="DFKaiShu-SB-Estd-BF"/>
              </a:rPr>
              <a:t>單位：新臺幣億元</a:t>
            </a:r>
            <a:endParaRPr lang="zh-TW" altLang="en-US" sz="1600" b="1" dirty="0">
              <a:latin typeface="Arial" pitchFamily="34" charset="0"/>
              <a:ea typeface="標楷體" pitchFamily="65" charset="-120"/>
              <a:cs typeface="DFKaiShu-SB-Estd-BF"/>
            </a:endParaRPr>
          </a:p>
        </p:txBody>
      </p:sp>
      <p:sp>
        <p:nvSpPr>
          <p:cNvPr id="4" name="文字方塊 3"/>
          <p:cNvSpPr txBox="1"/>
          <p:nvPr/>
        </p:nvSpPr>
        <p:spPr>
          <a:xfrm>
            <a:off x="1571604" y="1071546"/>
            <a:ext cx="5643602" cy="707886"/>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457200" indent="-457200"/>
            <a:r>
              <a:rPr lang="zh-TW" altLang="en-US" sz="2000" dirty="0" smtClean="0">
                <a:solidFill>
                  <a:schemeClr val="bg1"/>
                </a:solidFill>
                <a:latin typeface="標楷體" pitchFamily="65" charset="-120"/>
                <a:ea typeface="標楷體" pitchFamily="65" charset="-120"/>
              </a:rPr>
              <a:t>基金投報率</a:t>
            </a:r>
            <a:r>
              <a:rPr lang="en-US" altLang="zh-TW" sz="2000" dirty="0" smtClean="0">
                <a:solidFill>
                  <a:schemeClr val="bg1"/>
                </a:solidFill>
                <a:latin typeface="標楷體" pitchFamily="65" charset="-120"/>
                <a:ea typeface="標楷體" pitchFamily="65" charset="-120"/>
              </a:rPr>
              <a:t>2006-2015</a:t>
            </a:r>
            <a:r>
              <a:rPr lang="zh-TW" altLang="en-US" sz="2000" dirty="0" smtClean="0">
                <a:solidFill>
                  <a:schemeClr val="bg1"/>
                </a:solidFill>
                <a:latin typeface="標楷體" pitchFamily="65" charset="-120"/>
                <a:ea typeface="標楷體" pitchFamily="65" charset="-120"/>
              </a:rPr>
              <a:t>十年平均：軍公教退撫</a:t>
            </a:r>
            <a:r>
              <a:rPr lang="en-US" altLang="zh-TW" sz="2000" dirty="0" smtClean="0">
                <a:solidFill>
                  <a:schemeClr val="bg1"/>
                </a:solidFill>
                <a:latin typeface="標楷體" pitchFamily="65" charset="-120"/>
                <a:ea typeface="標楷體" pitchFamily="65" charset="-120"/>
              </a:rPr>
              <a:t>3.98</a:t>
            </a:r>
            <a:r>
              <a:rPr lang="zh-TW" altLang="en-US" sz="2000" dirty="0" smtClean="0">
                <a:solidFill>
                  <a:schemeClr val="bg1"/>
                </a:solidFill>
                <a:latin typeface="標楷體" pitchFamily="65" charset="-120"/>
                <a:ea typeface="標楷體" pitchFamily="65" charset="-120"/>
              </a:rPr>
              <a:t>％，勞保</a:t>
            </a:r>
            <a:r>
              <a:rPr lang="en-US" altLang="zh-TW" sz="2000" dirty="0" smtClean="0">
                <a:solidFill>
                  <a:schemeClr val="bg1"/>
                </a:solidFill>
                <a:latin typeface="標楷體" pitchFamily="65" charset="-120"/>
                <a:ea typeface="標楷體" pitchFamily="65" charset="-120"/>
              </a:rPr>
              <a:t>3.39</a:t>
            </a:r>
            <a:r>
              <a:rPr lang="zh-TW" altLang="en-US" sz="2000" dirty="0" smtClean="0">
                <a:solidFill>
                  <a:schemeClr val="bg1"/>
                </a:solidFill>
                <a:latin typeface="標楷體" pitchFamily="65" charset="-120"/>
                <a:ea typeface="標楷體" pitchFamily="65" charset="-120"/>
              </a:rPr>
              <a:t>％，勞退</a:t>
            </a:r>
            <a:r>
              <a:rPr lang="en-US" altLang="zh-TW" sz="2000" dirty="0" smtClean="0">
                <a:solidFill>
                  <a:schemeClr val="bg1"/>
                </a:solidFill>
                <a:latin typeface="標楷體" pitchFamily="65" charset="-120"/>
                <a:ea typeface="標楷體" pitchFamily="65" charset="-120"/>
              </a:rPr>
              <a:t>2.24</a:t>
            </a:r>
            <a:r>
              <a:rPr lang="zh-TW" altLang="en-US" sz="2000" dirty="0" smtClean="0">
                <a:solidFill>
                  <a:schemeClr val="bg1"/>
                </a:solidFill>
                <a:latin typeface="標楷體" pitchFamily="65" charset="-120"/>
                <a:ea typeface="標楷體" pitchFamily="65" charset="-120"/>
              </a:rPr>
              <a:t>％。</a:t>
            </a:r>
            <a:endParaRPr lang="zh-TW" altLang="en-US" sz="2000" dirty="0">
              <a:solidFill>
                <a:schemeClr val="bg1"/>
              </a:solidFill>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70"/>
          <p:cNvGraphicFramePr>
            <a:graphicFrameLocks/>
          </p:cNvGraphicFramePr>
          <p:nvPr/>
        </p:nvGraphicFramePr>
        <p:xfrm>
          <a:off x="611560" y="404664"/>
          <a:ext cx="7848600" cy="2878330"/>
        </p:xfrm>
        <a:graphic>
          <a:graphicData uri="http://schemas.openxmlformats.org/drawingml/2006/table">
            <a:tbl>
              <a:tblPr/>
              <a:tblGrid>
                <a:gridCol w="1644650"/>
                <a:gridCol w="1943100"/>
                <a:gridCol w="1719263"/>
                <a:gridCol w="2541587"/>
              </a:tblGrid>
              <a:tr h="457200">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1" lang="zh-TW" altLang="zh-TW" sz="2500" b="1" i="0" u="none" strike="noStrike" cap="none" normalizeH="0" baseline="0" dirty="0" smtClean="0">
                        <a:ln>
                          <a:noFill/>
                        </a:ln>
                        <a:solidFill>
                          <a:schemeClr val="tx1"/>
                        </a:solidFill>
                        <a:effectLst/>
                        <a:latin typeface="標楷體" pitchFamily="65" charset="-120"/>
                        <a:ea typeface="標楷體" pitchFamily="65" charset="-12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zh-TW" altLang="en-US" sz="2500" b="1" i="0" u="none" strike="noStrike" cap="none" normalizeH="0" baseline="0" smtClean="0">
                          <a:ln>
                            <a:noFill/>
                          </a:ln>
                          <a:solidFill>
                            <a:schemeClr val="tx1"/>
                          </a:solidFill>
                          <a:effectLst/>
                          <a:latin typeface="標楷體" pitchFamily="65" charset="-120"/>
                          <a:ea typeface="標楷體" pitchFamily="65" charset="-120"/>
                        </a:rPr>
                        <a:t>勞工保險</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h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zh-TW" altLang="en-US" sz="2500" b="1" i="0" u="none" strike="noStrike" cap="none" normalizeH="0" baseline="0" smtClean="0">
                          <a:ln>
                            <a:noFill/>
                          </a:ln>
                          <a:solidFill>
                            <a:schemeClr val="tx1"/>
                          </a:solidFill>
                          <a:effectLst/>
                          <a:latin typeface="標楷體" pitchFamily="65" charset="-120"/>
                          <a:ea typeface="標楷體" pitchFamily="65" charset="-120"/>
                        </a:rPr>
                        <a:t>勞工退休金</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457200">
                <a:tc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zh-TW" altLang="en-US" sz="2500" b="1" i="0" u="none" strike="noStrike" cap="none" normalizeH="0" baseline="0" smtClean="0">
                          <a:ln>
                            <a:noFill/>
                          </a:ln>
                          <a:solidFill>
                            <a:schemeClr val="tx1"/>
                          </a:solidFill>
                          <a:effectLst/>
                          <a:latin typeface="標楷體" pitchFamily="65" charset="-120"/>
                          <a:ea typeface="標楷體" pitchFamily="65" charset="-120"/>
                        </a:rPr>
                        <a:t>有一定雇主</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zh-TW" altLang="en-US" sz="2500" b="1" i="0" u="none" strike="noStrike" cap="none" normalizeH="0" baseline="0" smtClean="0">
                          <a:ln>
                            <a:noFill/>
                          </a:ln>
                          <a:solidFill>
                            <a:schemeClr val="tx1"/>
                          </a:solidFill>
                          <a:effectLst/>
                          <a:latin typeface="標楷體" pitchFamily="65" charset="-120"/>
                          <a:ea typeface="標楷體" pitchFamily="65" charset="-120"/>
                        </a:rPr>
                        <a:t>職業工人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zh-TW" altLang="en-US" sz="2500" b="1" i="0" u="none" strike="noStrike" cap="none" normalizeH="0" baseline="0" smtClean="0">
                          <a:ln>
                            <a:noFill/>
                          </a:ln>
                          <a:solidFill>
                            <a:schemeClr val="tx1"/>
                          </a:solidFill>
                          <a:effectLst/>
                          <a:latin typeface="標楷體" pitchFamily="65" charset="-120"/>
                          <a:ea typeface="標楷體" pitchFamily="65" charset="-120"/>
                        </a:rPr>
                        <a:t>受僱勞工</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5048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zh-TW" altLang="en-US" sz="2500" b="1" i="0" u="none" strike="noStrike" cap="none" normalizeH="0" baseline="0" smtClean="0">
                          <a:ln>
                            <a:noFill/>
                          </a:ln>
                          <a:solidFill>
                            <a:schemeClr val="tx1"/>
                          </a:solidFill>
                          <a:effectLst/>
                          <a:latin typeface="標楷體" pitchFamily="65" charset="-120"/>
                          <a:ea typeface="標楷體" pitchFamily="65" charset="-120"/>
                        </a:rPr>
                        <a:t>費率</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en-US" altLang="zh-TW" sz="2000" b="0" i="0" u="none" strike="noStrike" cap="none" normalizeH="0" baseline="0" dirty="0" smtClean="0">
                          <a:ln>
                            <a:noFill/>
                          </a:ln>
                          <a:solidFill>
                            <a:schemeClr val="tx1"/>
                          </a:solidFill>
                          <a:effectLst/>
                          <a:latin typeface="標楷體" pitchFamily="65" charset="-120"/>
                          <a:ea typeface="標楷體" pitchFamily="65" charset="-120"/>
                        </a:rPr>
                        <a:t>6.5%-12%(</a:t>
                      </a:r>
                      <a:r>
                        <a:rPr kumimoji="1" lang="zh-TW" altLang="en-US" sz="2000" b="0" i="0" u="none" strike="noStrike" cap="none" normalizeH="0" baseline="0" dirty="0" smtClean="0">
                          <a:ln>
                            <a:noFill/>
                          </a:ln>
                          <a:solidFill>
                            <a:schemeClr val="tx1"/>
                          </a:solidFill>
                          <a:effectLst/>
                          <a:latin typeface="標楷體" pitchFamily="65" charset="-120"/>
                          <a:ea typeface="標楷體" pitchFamily="65" charset="-120"/>
                        </a:rPr>
                        <a:t>目前</a:t>
                      </a:r>
                      <a:r>
                        <a:rPr kumimoji="1" lang="en-US" altLang="zh-TW" sz="2000" b="0" i="0" u="none" strike="noStrike" cap="none" normalizeH="0" baseline="0" dirty="0" smtClean="0">
                          <a:ln>
                            <a:noFill/>
                          </a:ln>
                          <a:solidFill>
                            <a:schemeClr val="tx1"/>
                          </a:solidFill>
                          <a:effectLst/>
                          <a:latin typeface="標楷體" pitchFamily="65" charset="-120"/>
                          <a:ea typeface="標楷體" pitchFamily="65" charset="-120"/>
                        </a:rPr>
                        <a:t>9%)43900</a:t>
                      </a:r>
                      <a:r>
                        <a:rPr kumimoji="1" lang="zh-TW" altLang="en-US" sz="2000" b="0" i="0" u="none" strike="noStrike" cap="none" normalizeH="0" baseline="0" dirty="0" smtClean="0">
                          <a:ln>
                            <a:noFill/>
                          </a:ln>
                          <a:solidFill>
                            <a:schemeClr val="tx1"/>
                          </a:solidFill>
                          <a:effectLst/>
                          <a:latin typeface="標楷體" pitchFamily="65" charset="-120"/>
                          <a:ea typeface="標楷體" pitchFamily="65" charset="-120"/>
                        </a:rPr>
                        <a:t>元上限</a:t>
                      </a:r>
                      <a:endParaRPr kumimoji="1" lang="en-US" altLang="zh-TW" sz="2000" b="0" i="0" u="none" strike="noStrike" cap="none" normalizeH="0" baseline="0" dirty="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en-US" altLang="zh-TW" sz="2500" b="0" i="0" u="none" strike="noStrike" cap="none" normalizeH="0" baseline="0" dirty="0" smtClean="0">
                          <a:ln>
                            <a:noFill/>
                          </a:ln>
                          <a:solidFill>
                            <a:schemeClr val="tx1"/>
                          </a:solidFill>
                          <a:effectLst/>
                          <a:latin typeface="標楷體" pitchFamily="65" charset="-120"/>
                          <a:ea typeface="標楷體" pitchFamily="65" charset="-120"/>
                        </a:rPr>
                        <a:t>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94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zh-TW" altLang="en-US" sz="2500" b="1" i="0" u="none" strike="noStrike" cap="none" normalizeH="0" baseline="0" smtClean="0">
                          <a:ln>
                            <a:noFill/>
                          </a:ln>
                          <a:solidFill>
                            <a:schemeClr val="tx1"/>
                          </a:solidFill>
                          <a:effectLst/>
                          <a:latin typeface="標楷體" pitchFamily="65" charset="-120"/>
                          <a:ea typeface="標楷體" pitchFamily="65" charset="-120"/>
                        </a:rPr>
                        <a:t>勞工負擔</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en-US" altLang="zh-TW" sz="2500" b="0" i="0" u="none" strike="noStrike" cap="none" normalizeH="0" baseline="0" smtClean="0">
                          <a:ln>
                            <a:noFill/>
                          </a:ln>
                          <a:solidFill>
                            <a:schemeClr val="tx1"/>
                          </a:solidFill>
                          <a:effectLst/>
                          <a:latin typeface="標楷體" pitchFamily="65" charset="-120"/>
                          <a:ea typeface="標楷體" pitchFamily="65" charset="-120"/>
                        </a:rPr>
                        <a:t>2</a:t>
                      </a:r>
                      <a:r>
                        <a:rPr kumimoji="1" lang="zh-TW" altLang="en-US" sz="2500" b="0" i="0" u="none" strike="noStrike" cap="none" normalizeH="0" baseline="0" smtClean="0">
                          <a:ln>
                            <a:noFill/>
                          </a:ln>
                          <a:solidFill>
                            <a:schemeClr val="tx1"/>
                          </a:solidFill>
                          <a:effectLst/>
                          <a:latin typeface="標楷體" pitchFamily="65" charset="-120"/>
                          <a:ea typeface="標楷體" pitchFamily="65" charset="-120"/>
                        </a:rPr>
                        <a:t>成</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en-US" altLang="zh-TW" sz="2500" b="0" i="0" u="none" strike="noStrike" cap="none" normalizeH="0" baseline="0" smtClean="0">
                          <a:ln>
                            <a:noFill/>
                          </a:ln>
                          <a:solidFill>
                            <a:schemeClr val="tx1"/>
                          </a:solidFill>
                          <a:effectLst/>
                          <a:latin typeface="標楷體" pitchFamily="65" charset="-120"/>
                          <a:ea typeface="標楷體" pitchFamily="65" charset="-120"/>
                        </a:rPr>
                        <a:t>6</a:t>
                      </a:r>
                      <a:r>
                        <a:rPr kumimoji="1" lang="zh-TW" altLang="en-US" sz="2500" b="0" i="0" u="none" strike="noStrike" cap="none" normalizeH="0" baseline="0" smtClean="0">
                          <a:ln>
                            <a:noFill/>
                          </a:ln>
                          <a:solidFill>
                            <a:schemeClr val="tx1"/>
                          </a:solidFill>
                          <a:effectLst/>
                          <a:latin typeface="標楷體" pitchFamily="65" charset="-120"/>
                          <a:ea typeface="標楷體" pitchFamily="65" charset="-120"/>
                        </a:rPr>
                        <a:t>成</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1" lang="zh-TW" altLang="zh-TW" sz="25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zh-TW" altLang="en-US" sz="2500" b="1" i="0" u="none" strike="noStrike" cap="none" normalizeH="0" baseline="0" smtClean="0">
                          <a:ln>
                            <a:noFill/>
                          </a:ln>
                          <a:solidFill>
                            <a:schemeClr val="tx1"/>
                          </a:solidFill>
                          <a:effectLst/>
                          <a:latin typeface="標楷體" pitchFamily="65" charset="-120"/>
                          <a:ea typeface="標楷體" pitchFamily="65" charset="-120"/>
                        </a:rPr>
                        <a:t>雇主負擔</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en-US" altLang="zh-TW" sz="2500" b="0" i="0" u="none" strike="noStrike" cap="none" normalizeH="0" baseline="0" smtClean="0">
                          <a:ln>
                            <a:noFill/>
                          </a:ln>
                          <a:solidFill>
                            <a:schemeClr val="tx1"/>
                          </a:solidFill>
                          <a:effectLst/>
                          <a:latin typeface="標楷體" pitchFamily="65" charset="-120"/>
                          <a:ea typeface="標楷體" pitchFamily="65" charset="-120"/>
                        </a:rPr>
                        <a:t>7</a:t>
                      </a:r>
                      <a:r>
                        <a:rPr kumimoji="1" lang="zh-TW" altLang="en-US" sz="2500" b="0" i="0" u="none" strike="noStrike" cap="none" normalizeH="0" baseline="0" smtClean="0">
                          <a:ln>
                            <a:noFill/>
                          </a:ln>
                          <a:solidFill>
                            <a:schemeClr val="tx1"/>
                          </a:solidFill>
                          <a:effectLst/>
                          <a:latin typeface="標楷體" pitchFamily="65" charset="-120"/>
                          <a:ea typeface="標楷體" pitchFamily="65" charset="-120"/>
                        </a:rPr>
                        <a:t>成</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1" lang="zh-TW" altLang="zh-TW" sz="25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zh-TW" altLang="en-US" sz="2500" b="0" i="0" u="none" strike="noStrike" cap="none" normalizeH="0" baseline="0" smtClean="0">
                          <a:ln>
                            <a:noFill/>
                          </a:ln>
                          <a:solidFill>
                            <a:schemeClr val="tx1"/>
                          </a:solidFill>
                          <a:effectLst/>
                          <a:latin typeface="標楷體" pitchFamily="65" charset="-120"/>
                          <a:ea typeface="標楷體" pitchFamily="65" charset="-120"/>
                        </a:rPr>
                        <a:t>全部負擔</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zh-TW" altLang="en-US" sz="2500" b="1" i="0" u="none" strike="noStrike" cap="none" normalizeH="0" baseline="0" smtClean="0">
                          <a:ln>
                            <a:noFill/>
                          </a:ln>
                          <a:solidFill>
                            <a:schemeClr val="tx1"/>
                          </a:solidFill>
                          <a:effectLst/>
                          <a:latin typeface="標楷體" pitchFamily="65" charset="-120"/>
                          <a:ea typeface="標楷體" pitchFamily="65" charset="-120"/>
                        </a:rPr>
                        <a:t>政府負擔</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en-US" altLang="zh-TW" sz="2500" b="0" i="0" u="none" strike="noStrike" cap="none" normalizeH="0" baseline="0" smtClean="0">
                          <a:ln>
                            <a:noFill/>
                          </a:ln>
                          <a:solidFill>
                            <a:schemeClr val="tx1"/>
                          </a:solidFill>
                          <a:effectLst/>
                          <a:latin typeface="標楷體" pitchFamily="65" charset="-120"/>
                          <a:ea typeface="標楷體" pitchFamily="65" charset="-120"/>
                        </a:rPr>
                        <a:t>1</a:t>
                      </a:r>
                      <a:r>
                        <a:rPr kumimoji="1" lang="zh-TW" altLang="en-US" sz="2500" b="0" i="0" u="none" strike="noStrike" cap="none" normalizeH="0" baseline="0" smtClean="0">
                          <a:ln>
                            <a:noFill/>
                          </a:ln>
                          <a:solidFill>
                            <a:schemeClr val="tx1"/>
                          </a:solidFill>
                          <a:effectLst/>
                          <a:latin typeface="標楷體" pitchFamily="65" charset="-120"/>
                          <a:ea typeface="標楷體" pitchFamily="65" charset="-120"/>
                        </a:rPr>
                        <a:t>成</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en-US" altLang="zh-TW" sz="2500" b="0" i="0" u="none" strike="noStrike" cap="none" normalizeH="0" baseline="0" smtClean="0">
                          <a:ln>
                            <a:noFill/>
                          </a:ln>
                          <a:solidFill>
                            <a:schemeClr val="tx1"/>
                          </a:solidFill>
                          <a:effectLst/>
                          <a:latin typeface="標楷體" pitchFamily="65" charset="-120"/>
                          <a:ea typeface="標楷體" pitchFamily="65" charset="-120"/>
                        </a:rPr>
                        <a:t>4</a:t>
                      </a:r>
                      <a:r>
                        <a:rPr kumimoji="1" lang="zh-TW" altLang="en-US" sz="2500" b="0" i="0" u="none" strike="noStrike" cap="none" normalizeH="0" baseline="0" smtClean="0">
                          <a:ln>
                            <a:noFill/>
                          </a:ln>
                          <a:solidFill>
                            <a:schemeClr val="tx1"/>
                          </a:solidFill>
                          <a:effectLst/>
                          <a:latin typeface="標楷體" pitchFamily="65" charset="-120"/>
                          <a:ea typeface="標楷體" pitchFamily="65" charset="-120"/>
                        </a:rPr>
                        <a:t>成</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1" lang="zh-TW" altLang="zh-TW" sz="2500" b="0" i="0" u="none" strike="noStrike" cap="none" normalizeH="0" baseline="0" dirty="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 name="Group 70"/>
          <p:cNvGraphicFramePr>
            <a:graphicFrameLocks/>
          </p:cNvGraphicFramePr>
          <p:nvPr/>
        </p:nvGraphicFramePr>
        <p:xfrm>
          <a:off x="611560" y="3356992"/>
          <a:ext cx="7855024" cy="1998322"/>
        </p:xfrm>
        <a:graphic>
          <a:graphicData uri="http://schemas.openxmlformats.org/drawingml/2006/table">
            <a:tbl>
              <a:tblPr/>
              <a:tblGrid>
                <a:gridCol w="1645996"/>
                <a:gridCol w="3665361"/>
                <a:gridCol w="2543667"/>
              </a:tblGrid>
              <a:tr h="52330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1" lang="zh-TW" altLang="zh-TW" sz="2500" b="1" i="0" u="none" strike="noStrike" cap="none" normalizeH="0" baseline="0" dirty="0" smtClean="0">
                        <a:ln>
                          <a:noFill/>
                        </a:ln>
                        <a:solidFill>
                          <a:schemeClr val="tx1"/>
                        </a:solidFill>
                        <a:effectLst/>
                        <a:latin typeface="標楷體" pitchFamily="65" charset="-120"/>
                        <a:ea typeface="標楷體" pitchFamily="65" charset="-12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zh-TW" altLang="en-US" sz="2500" b="1" i="0" u="none" strike="noStrike" cap="none" normalizeH="0" baseline="0" dirty="0" smtClean="0">
                          <a:ln>
                            <a:noFill/>
                          </a:ln>
                          <a:solidFill>
                            <a:schemeClr val="tx1"/>
                          </a:solidFill>
                          <a:effectLst/>
                          <a:latin typeface="標楷體" pitchFamily="65" charset="-120"/>
                          <a:ea typeface="標楷體" pitchFamily="65" charset="-120"/>
                        </a:rPr>
                        <a:t>公教保險</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zh-TW" altLang="en-US" sz="2500" b="1" i="0" u="none" strike="noStrike" cap="none" normalizeH="0" baseline="0" dirty="0" smtClean="0">
                          <a:ln>
                            <a:noFill/>
                          </a:ln>
                          <a:solidFill>
                            <a:schemeClr val="tx1"/>
                          </a:solidFill>
                          <a:effectLst/>
                          <a:latin typeface="標楷體" pitchFamily="65" charset="-120"/>
                          <a:ea typeface="標楷體" pitchFamily="65" charset="-120"/>
                        </a:rPr>
                        <a:t>公教退撫</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51042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zh-TW" altLang="en-US" sz="2500" b="1" i="0" u="none" strike="noStrike" cap="none" normalizeH="0" baseline="0" smtClean="0">
                          <a:ln>
                            <a:noFill/>
                          </a:ln>
                          <a:solidFill>
                            <a:schemeClr val="tx1"/>
                          </a:solidFill>
                          <a:effectLst/>
                          <a:latin typeface="標楷體" pitchFamily="65" charset="-120"/>
                          <a:ea typeface="標楷體" pitchFamily="65" charset="-120"/>
                        </a:rPr>
                        <a:t>費率</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en-US" altLang="zh-TW" sz="2500" b="0" i="0" u="none" strike="noStrike" cap="none" normalizeH="0" baseline="0" dirty="0" smtClean="0">
                          <a:ln>
                            <a:noFill/>
                          </a:ln>
                          <a:solidFill>
                            <a:schemeClr val="tx1"/>
                          </a:solidFill>
                          <a:effectLst/>
                          <a:latin typeface="標楷體" pitchFamily="65" charset="-120"/>
                          <a:ea typeface="標楷體" pitchFamily="65" charset="-120"/>
                        </a:rPr>
                        <a:t>4.5%-9%(</a:t>
                      </a:r>
                      <a:r>
                        <a:rPr kumimoji="1" lang="zh-TW" altLang="en-US" sz="2500" b="0" i="0" u="none" strike="noStrike" cap="none" normalizeH="0" baseline="0" dirty="0" smtClean="0">
                          <a:ln>
                            <a:noFill/>
                          </a:ln>
                          <a:solidFill>
                            <a:schemeClr val="tx1"/>
                          </a:solidFill>
                          <a:effectLst/>
                          <a:latin typeface="標楷體" pitchFamily="65" charset="-120"/>
                          <a:ea typeface="標楷體" pitchFamily="65" charset="-120"/>
                        </a:rPr>
                        <a:t>目前</a:t>
                      </a:r>
                      <a:r>
                        <a:rPr kumimoji="1" lang="en-US" altLang="zh-TW" sz="2500" b="0" i="0" u="none" strike="noStrike" cap="none" normalizeH="0" baseline="0" dirty="0" smtClean="0">
                          <a:ln>
                            <a:noFill/>
                          </a:ln>
                          <a:solidFill>
                            <a:schemeClr val="tx1"/>
                          </a:solidFill>
                          <a:effectLst/>
                          <a:latin typeface="標楷體" pitchFamily="65" charset="-120"/>
                          <a:ea typeface="標楷體" pitchFamily="65" charset="-120"/>
                        </a:rPr>
                        <a:t>8.25%)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en-US" altLang="zh-TW" sz="2500" b="0" i="0" u="none" strike="noStrike" cap="none" normalizeH="0" baseline="0" dirty="0" smtClean="0">
                          <a:ln>
                            <a:noFill/>
                          </a:ln>
                          <a:solidFill>
                            <a:schemeClr val="tx1"/>
                          </a:solidFill>
                          <a:effectLst/>
                          <a:latin typeface="標楷體" pitchFamily="65" charset="-120"/>
                          <a:ea typeface="標楷體" pitchFamily="65" charset="-120"/>
                        </a:rPr>
                        <a:t>12-15%(12%)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47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zh-TW" altLang="en-US" sz="2500" b="1" i="0" u="none" strike="noStrike" cap="none" normalizeH="0" baseline="0" dirty="0" smtClean="0">
                          <a:ln>
                            <a:noFill/>
                          </a:ln>
                          <a:solidFill>
                            <a:schemeClr val="tx1"/>
                          </a:solidFill>
                          <a:effectLst/>
                          <a:latin typeface="標楷體" pitchFamily="65" charset="-120"/>
                          <a:ea typeface="標楷體" pitchFamily="65" charset="-120"/>
                        </a:rPr>
                        <a:t>自行負擔</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en-US" altLang="zh-TW" sz="2500" b="0" i="0" u="none" strike="noStrike" cap="none" normalizeH="0" baseline="0" dirty="0" smtClean="0">
                          <a:ln>
                            <a:noFill/>
                          </a:ln>
                          <a:solidFill>
                            <a:schemeClr val="tx1"/>
                          </a:solidFill>
                          <a:effectLst/>
                          <a:latin typeface="標楷體" pitchFamily="65" charset="-120"/>
                          <a:ea typeface="標楷體" pitchFamily="65" charset="-120"/>
                        </a:rPr>
                        <a:t>3</a:t>
                      </a:r>
                      <a:r>
                        <a:rPr kumimoji="1" lang="zh-TW" altLang="en-US" sz="2500" b="0" i="0" u="none" strike="noStrike" cap="none" normalizeH="0" baseline="0" dirty="0" smtClean="0">
                          <a:ln>
                            <a:noFill/>
                          </a:ln>
                          <a:solidFill>
                            <a:schemeClr val="tx1"/>
                          </a:solidFill>
                          <a:effectLst/>
                          <a:latin typeface="標楷體" pitchFamily="65" charset="-120"/>
                          <a:ea typeface="標楷體" pitchFamily="65" charset="-120"/>
                        </a:rPr>
                        <a:t>成</a:t>
                      </a:r>
                      <a:r>
                        <a:rPr kumimoji="1" lang="en-US" altLang="zh-TW" sz="2500" b="0" i="0" u="none" strike="noStrike" cap="none" normalizeH="0" baseline="0" dirty="0" smtClean="0">
                          <a:ln>
                            <a:noFill/>
                          </a:ln>
                          <a:solidFill>
                            <a:schemeClr val="tx1"/>
                          </a:solidFill>
                          <a:effectLst/>
                          <a:latin typeface="標楷體" pitchFamily="65" charset="-120"/>
                          <a:ea typeface="標楷體" pitchFamily="65" charset="-120"/>
                        </a:rPr>
                        <a:t>5</a:t>
                      </a:r>
                      <a:endParaRPr kumimoji="1" lang="zh-TW" altLang="en-US" sz="2500" b="0" i="0" u="none" strike="noStrike" cap="none" normalizeH="0" baseline="0" dirty="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1" lang="en-US" altLang="zh-TW" sz="2500" b="0" i="0" u="none" strike="noStrike" cap="none" normalizeH="0" baseline="0" dirty="0" smtClean="0">
                          <a:ln>
                            <a:noFill/>
                          </a:ln>
                          <a:solidFill>
                            <a:schemeClr val="tx1"/>
                          </a:solidFill>
                          <a:effectLst/>
                          <a:latin typeface="標楷體" pitchFamily="65" charset="-120"/>
                          <a:ea typeface="標楷體" pitchFamily="65" charset="-120"/>
                        </a:rPr>
                        <a:t>3</a:t>
                      </a:r>
                      <a:r>
                        <a:rPr kumimoji="1" lang="zh-TW" altLang="en-US" sz="2500" b="0" i="0" u="none" strike="noStrike" cap="none" normalizeH="0" baseline="0" dirty="0" smtClean="0">
                          <a:ln>
                            <a:noFill/>
                          </a:ln>
                          <a:solidFill>
                            <a:schemeClr val="tx1"/>
                          </a:solidFill>
                          <a:effectLst/>
                          <a:latin typeface="標楷體" pitchFamily="65" charset="-120"/>
                          <a:ea typeface="標楷體" pitchFamily="65" charset="-120"/>
                        </a:rPr>
                        <a:t>成</a:t>
                      </a:r>
                      <a:r>
                        <a:rPr kumimoji="1" lang="en-US" altLang="zh-TW" sz="2500" b="0" i="0" u="none" strike="noStrike" cap="none" normalizeH="0" baseline="0" dirty="0" smtClean="0">
                          <a:ln>
                            <a:noFill/>
                          </a:ln>
                          <a:solidFill>
                            <a:schemeClr val="tx1"/>
                          </a:solidFill>
                          <a:effectLst/>
                          <a:latin typeface="標楷體" pitchFamily="65" charset="-120"/>
                          <a:ea typeface="標楷體" pitchFamily="65" charset="-120"/>
                        </a:rPr>
                        <a:t>5</a:t>
                      </a:r>
                      <a:endParaRPr kumimoji="1" lang="zh-TW" altLang="en-US" sz="2500" b="0" i="0" u="none" strike="noStrike" cap="none" normalizeH="0" baseline="0" dirty="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986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zh-TW" altLang="en-US" sz="2500" b="1" i="0" u="none" strike="noStrike" cap="none" normalizeH="0" baseline="0" dirty="0" smtClean="0">
                          <a:ln>
                            <a:noFill/>
                          </a:ln>
                          <a:solidFill>
                            <a:schemeClr val="tx1"/>
                          </a:solidFill>
                          <a:effectLst/>
                          <a:latin typeface="標楷體" pitchFamily="65" charset="-120"/>
                          <a:ea typeface="標楷體" pitchFamily="65" charset="-120"/>
                        </a:rPr>
                        <a:t>政府負擔</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1" lang="en-US" altLang="zh-TW" sz="2500" b="0" i="0" u="none" strike="noStrike" cap="none" normalizeH="0" baseline="0" dirty="0" smtClean="0">
                          <a:ln>
                            <a:noFill/>
                          </a:ln>
                          <a:solidFill>
                            <a:schemeClr val="tx1"/>
                          </a:solidFill>
                          <a:effectLst/>
                          <a:latin typeface="標楷體" pitchFamily="65" charset="-120"/>
                          <a:ea typeface="標楷體" pitchFamily="65" charset="-120"/>
                        </a:rPr>
                        <a:t>6</a:t>
                      </a:r>
                      <a:r>
                        <a:rPr kumimoji="1" lang="zh-TW" altLang="en-US" sz="2500" b="0" i="0" u="none" strike="noStrike" cap="none" normalizeH="0" baseline="0" dirty="0" smtClean="0">
                          <a:ln>
                            <a:noFill/>
                          </a:ln>
                          <a:solidFill>
                            <a:schemeClr val="tx1"/>
                          </a:solidFill>
                          <a:effectLst/>
                          <a:latin typeface="標楷體" pitchFamily="65" charset="-120"/>
                          <a:ea typeface="標楷體" pitchFamily="65" charset="-120"/>
                        </a:rPr>
                        <a:t>成</a:t>
                      </a:r>
                      <a:r>
                        <a:rPr kumimoji="1" lang="en-US" altLang="zh-TW" sz="2500" b="0" i="0" u="none" strike="noStrike" cap="none" normalizeH="0" baseline="0" dirty="0" smtClean="0">
                          <a:ln>
                            <a:noFill/>
                          </a:ln>
                          <a:solidFill>
                            <a:schemeClr val="tx1"/>
                          </a:solidFill>
                          <a:effectLst/>
                          <a:latin typeface="標楷體" pitchFamily="65" charset="-120"/>
                          <a:ea typeface="標楷體" pitchFamily="65" charset="-120"/>
                        </a:rPr>
                        <a:t>5</a:t>
                      </a:r>
                      <a:endParaRPr kumimoji="1" lang="zh-TW" altLang="en-US" sz="2500" b="0" i="0" u="none" strike="noStrike" cap="none" normalizeH="0" baseline="0" dirty="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1" lang="en-US" altLang="zh-TW" sz="2500" b="0" i="0" u="none" strike="noStrike" cap="none" normalizeH="0" baseline="0" dirty="0" smtClean="0">
                          <a:ln>
                            <a:noFill/>
                          </a:ln>
                          <a:solidFill>
                            <a:schemeClr val="tx1"/>
                          </a:solidFill>
                          <a:effectLst/>
                          <a:latin typeface="標楷體" pitchFamily="65" charset="-120"/>
                          <a:ea typeface="標楷體" pitchFamily="65" charset="-120"/>
                        </a:rPr>
                        <a:t>6</a:t>
                      </a:r>
                      <a:r>
                        <a:rPr kumimoji="1" lang="zh-TW" altLang="en-US" sz="2500" b="0" i="0" u="none" strike="noStrike" cap="none" normalizeH="0" baseline="0" dirty="0" smtClean="0">
                          <a:ln>
                            <a:noFill/>
                          </a:ln>
                          <a:solidFill>
                            <a:schemeClr val="tx1"/>
                          </a:solidFill>
                          <a:effectLst/>
                          <a:latin typeface="標楷體" pitchFamily="65" charset="-120"/>
                          <a:ea typeface="標楷體" pitchFamily="65" charset="-120"/>
                        </a:rPr>
                        <a:t>成</a:t>
                      </a:r>
                      <a:r>
                        <a:rPr kumimoji="1" lang="en-US" altLang="zh-TW" sz="2500" b="0" i="0" u="none" strike="noStrike" cap="none" normalizeH="0" baseline="0" dirty="0" smtClean="0">
                          <a:ln>
                            <a:noFill/>
                          </a:ln>
                          <a:solidFill>
                            <a:schemeClr val="tx1"/>
                          </a:solidFill>
                          <a:effectLst/>
                          <a:latin typeface="標楷體" pitchFamily="65" charset="-120"/>
                          <a:ea typeface="標楷體" pitchFamily="65" charset="-120"/>
                        </a:rPr>
                        <a:t>5</a:t>
                      </a:r>
                      <a:endParaRPr kumimoji="1" lang="zh-TW" altLang="en-US" sz="2500" b="0" i="0" u="none" strike="noStrike" cap="none" normalizeH="0" baseline="0" dirty="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Rectangle 39"/>
          <p:cNvSpPr>
            <a:spLocks noChangeArrowheads="1"/>
          </p:cNvSpPr>
          <p:nvPr/>
        </p:nvSpPr>
        <p:spPr bwMode="auto">
          <a:xfrm>
            <a:off x="467544" y="5445224"/>
            <a:ext cx="8217024" cy="1152128"/>
          </a:xfrm>
          <a:prstGeom prst="rect">
            <a:avLst/>
          </a:prstGeom>
          <a:noFill/>
          <a:ln w="9525">
            <a:noFill/>
            <a:miter lim="800000"/>
            <a:headEnd/>
            <a:tailEnd/>
          </a:ln>
        </p:spPr>
        <p:txBody>
          <a:bodyPr/>
          <a:lstStyle/>
          <a:p>
            <a:pPr marL="273050" indent="-273050">
              <a:lnSpc>
                <a:spcPct val="120000"/>
              </a:lnSpc>
              <a:spcBef>
                <a:spcPct val="45000"/>
              </a:spcBef>
              <a:buClr>
                <a:schemeClr val="tx1"/>
              </a:buClr>
            </a:pPr>
            <a:r>
              <a:rPr lang="zh-TW" altLang="en-US" sz="2000" dirty="0" smtClean="0">
                <a:ea typeface="標楷體" pitchFamily="65" charset="-120"/>
              </a:rPr>
              <a:t>勞保民</a:t>
            </a:r>
            <a:r>
              <a:rPr lang="en-US" altLang="zh-TW" sz="2000" dirty="0" smtClean="0">
                <a:ea typeface="標楷體" pitchFamily="65" charset="-120"/>
              </a:rPr>
              <a:t>98</a:t>
            </a:r>
            <a:r>
              <a:rPr lang="zh-TW" altLang="en-US" sz="2000" dirty="0" smtClean="0">
                <a:ea typeface="標楷體" pitchFamily="65" charset="-120"/>
              </a:rPr>
              <a:t>年年金化</a:t>
            </a:r>
            <a:r>
              <a:rPr lang="en-US" altLang="zh-TW" sz="2000" dirty="0" smtClean="0">
                <a:ea typeface="標楷體" pitchFamily="65" charset="-120"/>
              </a:rPr>
              <a:t>(</a:t>
            </a:r>
            <a:r>
              <a:rPr lang="zh-TW" altLang="en-US" sz="2000" dirty="0" smtClean="0">
                <a:ea typeface="標楷體" pitchFamily="65" charset="-120"/>
              </a:rPr>
              <a:t>最高</a:t>
            </a:r>
            <a:r>
              <a:rPr lang="en-US" altLang="zh-TW" sz="2000" dirty="0" smtClean="0">
                <a:ea typeface="標楷體" pitchFamily="65" charset="-120"/>
              </a:rPr>
              <a:t>60</a:t>
            </a:r>
            <a:r>
              <a:rPr lang="zh-TW" altLang="en-US" sz="2000" dirty="0" smtClean="0">
                <a:ea typeface="標楷體" pitchFamily="65" charset="-120"/>
              </a:rPr>
              <a:t>月計算退休薪資</a:t>
            </a:r>
            <a:r>
              <a:rPr lang="en-US" altLang="zh-TW" sz="2000" dirty="0" smtClean="0">
                <a:ea typeface="標楷體" pitchFamily="65" charset="-120"/>
              </a:rPr>
              <a:t>)</a:t>
            </a:r>
            <a:r>
              <a:rPr lang="zh-TW" altLang="en-US" sz="2000" dirty="0" smtClean="0">
                <a:ea typeface="標楷體" pitchFamily="65" charset="-120"/>
              </a:rPr>
              <a:t>，勞退民</a:t>
            </a:r>
            <a:r>
              <a:rPr lang="en-US" altLang="zh-TW" sz="2000" dirty="0" smtClean="0">
                <a:ea typeface="標楷體" pitchFamily="65" charset="-120"/>
              </a:rPr>
              <a:t>94</a:t>
            </a:r>
            <a:r>
              <a:rPr lang="zh-TW" altLang="en-US" sz="2000" dirty="0" smtClean="0">
                <a:ea typeface="標楷體" pitchFamily="65" charset="-120"/>
              </a:rPr>
              <a:t>年實施。公教退休金計算</a:t>
            </a:r>
            <a:r>
              <a:rPr lang="en-US" altLang="zh-TW" sz="2000" dirty="0" smtClean="0">
                <a:ea typeface="標楷體" pitchFamily="65" charset="-120"/>
              </a:rPr>
              <a:t>:</a:t>
            </a:r>
            <a:r>
              <a:rPr lang="zh-TW" altLang="en-US" sz="2000" dirty="0" smtClean="0">
                <a:ea typeface="標楷體" pitchFamily="65" charset="-120"/>
              </a:rPr>
              <a:t>退撫舊制前</a:t>
            </a:r>
            <a:r>
              <a:rPr lang="en-US" altLang="zh-TW" sz="2000" dirty="0" smtClean="0">
                <a:ea typeface="標楷體" pitchFamily="65" charset="-120"/>
              </a:rPr>
              <a:t>15</a:t>
            </a:r>
            <a:r>
              <a:rPr lang="zh-TW" altLang="en-US" sz="2000" dirty="0" smtClean="0">
                <a:ea typeface="標楷體" pitchFamily="65" charset="-120"/>
              </a:rPr>
              <a:t>年每年本俸</a:t>
            </a:r>
            <a:r>
              <a:rPr lang="en-US" altLang="zh-TW" sz="2000" dirty="0" smtClean="0">
                <a:ea typeface="標楷體" pitchFamily="65" charset="-120"/>
              </a:rPr>
              <a:t>(</a:t>
            </a:r>
            <a:r>
              <a:rPr lang="zh-TW" altLang="en-US" sz="2000" dirty="0" smtClean="0">
                <a:ea typeface="標楷體" pitchFamily="65" charset="-120"/>
              </a:rPr>
              <a:t>最後月</a:t>
            </a:r>
            <a:r>
              <a:rPr lang="en-US" altLang="zh-TW" sz="2000" dirty="0" smtClean="0">
                <a:ea typeface="標楷體" pitchFamily="65" charset="-120"/>
              </a:rPr>
              <a:t>)5%</a:t>
            </a:r>
            <a:r>
              <a:rPr lang="zh-TW" altLang="en-US" sz="2000" dirty="0" smtClean="0">
                <a:ea typeface="標楷體" pitchFamily="65" charset="-120"/>
              </a:rPr>
              <a:t>，之後每年</a:t>
            </a:r>
            <a:r>
              <a:rPr lang="en-US" altLang="zh-TW" sz="2000" dirty="0" smtClean="0">
                <a:ea typeface="標楷體" pitchFamily="65" charset="-120"/>
              </a:rPr>
              <a:t>1%</a:t>
            </a:r>
            <a:r>
              <a:rPr lang="zh-TW" altLang="en-US" sz="2000" dirty="0" smtClean="0">
                <a:ea typeface="標楷體" pitchFamily="65" charset="-120"/>
              </a:rPr>
              <a:t>；新制每年</a:t>
            </a:r>
            <a:r>
              <a:rPr lang="zh-TW" altLang="en-US" sz="2000" dirty="0" smtClean="0">
                <a:solidFill>
                  <a:srgbClr val="FF0000"/>
                </a:solidFill>
                <a:ea typeface="標楷體" pitchFamily="65" charset="-120"/>
              </a:rPr>
              <a:t>本俸兩倍</a:t>
            </a:r>
            <a:r>
              <a:rPr lang="zh-TW" altLang="en-US" sz="2000" dirty="0" smtClean="0">
                <a:ea typeface="標楷體" pitchFamily="65" charset="-120"/>
              </a:rPr>
              <a:t>之</a:t>
            </a:r>
            <a:r>
              <a:rPr lang="en-US" altLang="zh-TW" sz="2000" dirty="0" smtClean="0">
                <a:ea typeface="標楷體" pitchFamily="65" charset="-120"/>
              </a:rPr>
              <a:t>2%</a:t>
            </a:r>
            <a:r>
              <a:rPr lang="zh-TW" altLang="en-US" sz="2000" dirty="0" smtClean="0">
                <a:ea typeface="標楷體" pitchFamily="65" charset="-120"/>
              </a:rPr>
              <a:t>。</a:t>
            </a:r>
            <a:r>
              <a:rPr kumimoji="0" lang="zh-TW" altLang="en-US" sz="2000" dirty="0" smtClean="0">
                <a:ea typeface="標楷體" pitchFamily="65" charset="-120"/>
              </a:rPr>
              <a:t>公保養老給付</a:t>
            </a:r>
            <a:r>
              <a:rPr kumimoji="0" lang="en-US" altLang="zh-TW" sz="2000" dirty="0" smtClean="0">
                <a:ea typeface="標楷體" pitchFamily="65" charset="-120"/>
              </a:rPr>
              <a:t>:</a:t>
            </a:r>
            <a:r>
              <a:rPr kumimoji="0" lang="zh-TW" altLang="en-US" sz="2000" dirty="0" smtClean="0">
                <a:ea typeface="標楷體" pitchFamily="65" charset="-120"/>
              </a:rPr>
              <a:t>最高</a:t>
            </a:r>
            <a:r>
              <a:rPr kumimoji="0" lang="en-US" altLang="zh-TW" sz="2000" dirty="0" smtClean="0">
                <a:ea typeface="標楷體" pitchFamily="65" charset="-120"/>
              </a:rPr>
              <a:t>36</a:t>
            </a:r>
            <a:r>
              <a:rPr kumimoji="0" lang="zh-TW" altLang="en-US" sz="2000" dirty="0" smtClean="0">
                <a:ea typeface="標楷體" pitchFamily="65" charset="-120"/>
              </a:rPr>
              <a:t>基數</a:t>
            </a:r>
            <a:r>
              <a:rPr kumimoji="0" lang="en-US" altLang="zh-TW" sz="2000" dirty="0" smtClean="0">
                <a:ea typeface="標楷體" pitchFamily="65" charset="-120"/>
              </a:rPr>
              <a:t>(</a:t>
            </a:r>
            <a:r>
              <a:rPr kumimoji="0" lang="zh-TW" altLang="en-US" sz="2000" dirty="0" smtClean="0">
                <a:ea typeface="標楷體" pitchFamily="65" charset="-120"/>
              </a:rPr>
              <a:t>本俸</a:t>
            </a:r>
            <a:r>
              <a:rPr kumimoji="0" lang="en-US" altLang="zh-TW" sz="2000" dirty="0" smtClean="0">
                <a:ea typeface="標楷體" pitchFamily="65" charset="-120"/>
              </a:rPr>
              <a:t>) </a:t>
            </a:r>
            <a:r>
              <a:rPr kumimoji="0" lang="zh-TW" altLang="en-US" sz="2000" dirty="0" smtClean="0">
                <a:ea typeface="標楷體" pitchFamily="65" charset="-120"/>
              </a:rPr>
              <a:t>。</a:t>
            </a:r>
          </a:p>
        </p:txBody>
      </p:sp>
      <p:cxnSp>
        <p:nvCxnSpPr>
          <p:cNvPr id="6" name="直線單箭頭接點 5"/>
          <p:cNvCxnSpPr/>
          <p:nvPr/>
        </p:nvCxnSpPr>
        <p:spPr>
          <a:xfrm>
            <a:off x="5508104" y="2564904"/>
            <a:ext cx="864096" cy="1080120"/>
          </a:xfrm>
          <a:prstGeom prst="straightConnector1">
            <a:avLst/>
          </a:prstGeom>
          <a:ln>
            <a:headEnd type="arrow"/>
            <a:tailEnd type="arrow"/>
          </a:ln>
        </p:spPr>
        <p:style>
          <a:lnRef idx="3">
            <a:schemeClr val="accent6"/>
          </a:lnRef>
          <a:fillRef idx="0">
            <a:schemeClr val="accent6"/>
          </a:fillRef>
          <a:effectRef idx="2">
            <a:schemeClr val="accent6"/>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7218" name="Picture 2"/>
          <p:cNvPicPr>
            <a:picLocks noChangeAspect="1" noChangeArrowheads="1"/>
          </p:cNvPicPr>
          <p:nvPr/>
        </p:nvPicPr>
        <p:blipFill>
          <a:blip r:embed="rId2" cstate="print"/>
          <a:srcRect/>
          <a:stretch>
            <a:fillRect/>
          </a:stretch>
        </p:blipFill>
        <p:spPr bwMode="auto">
          <a:xfrm>
            <a:off x="-1" y="0"/>
            <a:ext cx="9028069" cy="6453336"/>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8242" name="Picture 2"/>
          <p:cNvPicPr>
            <a:picLocks noChangeAspect="1" noChangeArrowheads="1"/>
          </p:cNvPicPr>
          <p:nvPr/>
        </p:nvPicPr>
        <p:blipFill>
          <a:blip r:embed="rId2" cstate="print"/>
          <a:srcRect/>
          <a:stretch>
            <a:fillRect/>
          </a:stretch>
        </p:blipFill>
        <p:spPr bwMode="auto">
          <a:xfrm>
            <a:off x="0" y="1"/>
            <a:ext cx="9047628" cy="6309319"/>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14414" y="274638"/>
            <a:ext cx="7472386" cy="868346"/>
          </a:xfrm>
        </p:spPr>
        <p:style>
          <a:lnRef idx="1">
            <a:schemeClr val="accent2"/>
          </a:lnRef>
          <a:fillRef idx="2">
            <a:schemeClr val="accent2"/>
          </a:fillRef>
          <a:effectRef idx="1">
            <a:schemeClr val="accent2"/>
          </a:effectRef>
          <a:fontRef idx="minor">
            <a:schemeClr val="dk1"/>
          </a:fontRef>
        </p:style>
        <p:txBody>
          <a:bodyPr>
            <a:noAutofit/>
          </a:bodyPr>
          <a:lstStyle/>
          <a:p>
            <a:r>
              <a:rPr lang="en-US" altLang="zh-TW" sz="3200" dirty="0" smtClean="0">
                <a:latin typeface="標楷體" pitchFamily="65" charset="-120"/>
                <a:ea typeface="標楷體" pitchFamily="65" charset="-120"/>
              </a:rPr>
              <a:t>2013</a:t>
            </a:r>
            <a:r>
              <a:rPr lang="zh-TW" altLang="en-US" sz="3200" dirty="0" smtClean="0">
                <a:latin typeface="標楷體" pitchFamily="65" charset="-120"/>
                <a:ea typeface="標楷體" pitchFamily="65" charset="-120"/>
              </a:rPr>
              <a:t> 行政院年金改革</a:t>
            </a:r>
            <a:r>
              <a:rPr lang="en-US" altLang="zh-TW" sz="3200" dirty="0" smtClean="0">
                <a:latin typeface="標楷體" pitchFamily="65" charset="-120"/>
                <a:ea typeface="標楷體" pitchFamily="65" charset="-120"/>
              </a:rPr>
              <a:t/>
            </a:r>
            <a:br>
              <a:rPr lang="en-US" altLang="zh-TW" sz="3200" dirty="0" smtClean="0">
                <a:latin typeface="標楷體" pitchFamily="65" charset="-120"/>
                <a:ea typeface="標楷體" pitchFamily="65" charset="-120"/>
              </a:rPr>
            </a:br>
            <a:r>
              <a:rPr lang="zh-TW" altLang="en-US" sz="3200" dirty="0" smtClean="0">
                <a:latin typeface="標楷體" pitchFamily="65" charset="-120"/>
                <a:ea typeface="標楷體" pitchFamily="65" charset="-120"/>
              </a:rPr>
              <a:t>（階段性措施）</a:t>
            </a:r>
            <a:endParaRPr lang="zh-TW" altLang="en-US" sz="3200" dirty="0">
              <a:latin typeface="標楷體" pitchFamily="65" charset="-120"/>
              <a:ea typeface="標楷體" pitchFamily="65" charset="-120"/>
            </a:endParaRPr>
          </a:p>
        </p:txBody>
      </p:sp>
      <p:graphicFrame>
        <p:nvGraphicFramePr>
          <p:cNvPr id="4" name="內容版面配置區 3"/>
          <p:cNvGraphicFramePr>
            <a:graphicFrameLocks noGrp="1"/>
          </p:cNvGraphicFramePr>
          <p:nvPr>
            <p:ph sz="quarter" idx="1"/>
            <p:extLst>
              <p:ext uri="{D42A27DB-BD31-4B8C-83A1-F6EECF244321}">
                <p14:modId xmlns:p14="http://schemas.microsoft.com/office/powerpoint/2010/main" val="3913037513"/>
              </p:ext>
            </p:extLst>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內容版面配置區 2"/>
          <p:cNvSpPr txBox="1">
            <a:spLocks/>
          </p:cNvSpPr>
          <p:nvPr/>
        </p:nvSpPr>
        <p:spPr>
          <a:xfrm>
            <a:off x="142844" y="1428736"/>
            <a:ext cx="2971792" cy="2357455"/>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rmAutofit fontScale="850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zh-TW" sz="2400" b="0" i="0" u="sng" strike="noStrike" kern="1200" cap="none" spc="0" normalizeH="0" baseline="0" noProof="0" smtClean="0">
                <a:ln>
                  <a:noFill/>
                </a:ln>
                <a:solidFill>
                  <a:schemeClr val="tx1"/>
                </a:solidFill>
                <a:effectLst/>
                <a:uLnTx/>
                <a:uFillTx/>
                <a:latin typeface="標楷體" pitchFamily="65" charset="-120"/>
                <a:ea typeface="標楷體" pitchFamily="65" charset="-120"/>
              </a:rPr>
              <a:t>1.</a:t>
            </a:r>
            <a:r>
              <a:rPr kumimoji="0" lang="zh-TW" altLang="zh-TW" sz="2400" b="0" i="0" u="sng" strike="noStrike" kern="1200" cap="none" spc="0" normalizeH="0" baseline="0" noProof="0" smtClean="0">
                <a:ln>
                  <a:noFill/>
                </a:ln>
                <a:solidFill>
                  <a:schemeClr val="tx1"/>
                </a:solidFill>
                <a:effectLst/>
                <a:uLnTx/>
                <a:uFillTx/>
                <a:latin typeface="標楷體" pitchFamily="65" charset="-120"/>
                <a:ea typeface="標楷體" pitchFamily="65" charset="-120"/>
              </a:rPr>
              <a:t>退休金所得替代率</a:t>
            </a:r>
            <a:endParaRPr kumimoji="0" lang="en-US" altLang="zh-TW" sz="2400" b="0" i="0" u="none" strike="noStrike" kern="1200" cap="none" spc="0" normalizeH="0" baseline="0" noProof="0" smtClean="0">
              <a:ln>
                <a:noFill/>
              </a:ln>
              <a:solidFill>
                <a:schemeClr val="tx1"/>
              </a:solidFill>
              <a:effectLst/>
              <a:uLnTx/>
              <a:uFillTx/>
              <a:latin typeface="標楷體" pitchFamily="65" charset="-120"/>
              <a:ea typeface="標楷體" pitchFamily="65" charset="-12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zh-TW" sz="2400" b="0" i="0" u="sng" strike="noStrike" kern="1200" cap="none" spc="0" normalizeH="0" baseline="0" noProof="0" smtClean="0">
                <a:ln>
                  <a:noFill/>
                </a:ln>
                <a:solidFill>
                  <a:schemeClr val="tx1"/>
                </a:solidFill>
                <a:effectLst/>
                <a:uLnTx/>
                <a:uFillTx/>
                <a:latin typeface="標楷體" pitchFamily="65" charset="-120"/>
                <a:ea typeface="標楷體" pitchFamily="65" charset="-120"/>
              </a:rPr>
              <a:t>2.</a:t>
            </a:r>
            <a:r>
              <a:rPr kumimoji="0" lang="zh-TW" altLang="zh-TW" sz="2400" b="0" i="0" u="sng" strike="noStrike" kern="1200" cap="none" spc="0" normalizeH="0" baseline="0" noProof="0" smtClean="0">
                <a:ln>
                  <a:noFill/>
                </a:ln>
                <a:solidFill>
                  <a:schemeClr val="tx1"/>
                </a:solidFill>
                <a:effectLst/>
                <a:uLnTx/>
                <a:uFillTx/>
                <a:latin typeface="標楷體" pitchFamily="65" charset="-120"/>
                <a:ea typeface="標楷體" pitchFamily="65" charset="-120"/>
              </a:rPr>
              <a:t>年金給付計算標準</a:t>
            </a:r>
            <a:endParaRPr kumimoji="0" lang="en-US" altLang="zh-TW" sz="2400" b="0" i="0" u="sng" strike="noStrike" kern="1200" cap="none" spc="0" normalizeH="0" baseline="0" noProof="0" smtClean="0">
              <a:ln>
                <a:noFill/>
              </a:ln>
              <a:solidFill>
                <a:schemeClr val="tx1"/>
              </a:solidFill>
              <a:effectLst/>
              <a:uLnTx/>
              <a:uFillTx/>
              <a:latin typeface="標楷體" pitchFamily="65" charset="-120"/>
              <a:ea typeface="標楷體" pitchFamily="65" charset="-12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zh-TW" sz="2400" b="0" i="0" u="sng" strike="noStrike" kern="1200" cap="none" spc="0" normalizeH="0" baseline="0" noProof="0" smtClean="0">
                <a:ln>
                  <a:noFill/>
                </a:ln>
                <a:solidFill>
                  <a:schemeClr val="tx1"/>
                </a:solidFill>
                <a:effectLst/>
                <a:uLnTx/>
                <a:uFillTx/>
                <a:latin typeface="標楷體" pitchFamily="65" charset="-120"/>
                <a:ea typeface="標楷體" pitchFamily="65" charset="-120"/>
              </a:rPr>
              <a:t>3.</a:t>
            </a:r>
            <a:r>
              <a:rPr kumimoji="0" lang="zh-TW" altLang="zh-TW" sz="2400" b="0" i="0" u="sng" strike="noStrike" kern="1200" cap="none" spc="0" normalizeH="0" baseline="0" noProof="0" smtClean="0">
                <a:ln>
                  <a:noFill/>
                </a:ln>
                <a:solidFill>
                  <a:schemeClr val="tx1"/>
                </a:solidFill>
                <a:effectLst/>
                <a:uLnTx/>
                <a:uFillTx/>
                <a:latin typeface="標楷體" pitchFamily="65" charset="-120"/>
                <a:ea typeface="標楷體" pitchFamily="65" charset="-120"/>
              </a:rPr>
              <a:t>投保薪資上限</a:t>
            </a:r>
            <a:endParaRPr kumimoji="0" lang="en-US" altLang="zh-TW" sz="2400" b="0" i="0" u="sng" strike="noStrike" kern="1200" cap="none" spc="0" normalizeH="0" baseline="0" noProof="0" smtClean="0">
              <a:ln>
                <a:noFill/>
              </a:ln>
              <a:solidFill>
                <a:schemeClr val="tx1"/>
              </a:solidFill>
              <a:effectLst/>
              <a:uLnTx/>
              <a:uFillTx/>
              <a:latin typeface="標楷體" pitchFamily="65" charset="-120"/>
              <a:ea typeface="標楷體" pitchFamily="65" charset="-12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zh-TW" sz="2400" b="0" i="0" u="sng" strike="noStrike" kern="1200" cap="none" spc="0" normalizeH="0" baseline="0" noProof="0" smtClean="0">
                <a:ln>
                  <a:noFill/>
                </a:ln>
                <a:solidFill>
                  <a:schemeClr val="tx1"/>
                </a:solidFill>
                <a:effectLst/>
                <a:uLnTx/>
                <a:uFillTx/>
                <a:latin typeface="標楷體" pitchFamily="65" charset="-120"/>
                <a:ea typeface="標楷體" pitchFamily="65" charset="-120"/>
              </a:rPr>
              <a:t>4.</a:t>
            </a:r>
            <a:r>
              <a:rPr kumimoji="0" lang="zh-TW" altLang="zh-TW" sz="2400" b="0" i="0" u="sng" strike="noStrike" kern="1200" cap="none" spc="0" normalizeH="0" baseline="0" noProof="0" smtClean="0">
                <a:ln>
                  <a:noFill/>
                </a:ln>
                <a:solidFill>
                  <a:schemeClr val="tx1"/>
                </a:solidFill>
                <a:effectLst/>
                <a:uLnTx/>
                <a:uFillTx/>
                <a:latin typeface="標楷體" pitchFamily="65" charset="-120"/>
                <a:ea typeface="標楷體" pitchFamily="65" charset="-120"/>
              </a:rPr>
              <a:t>保險費率調升</a:t>
            </a:r>
            <a:endParaRPr kumimoji="0" lang="en-US" altLang="zh-TW" sz="2400" b="0" i="0" u="sng" strike="noStrike" kern="1200" cap="none" spc="0" normalizeH="0" baseline="0" noProof="0" smtClean="0">
              <a:ln>
                <a:noFill/>
              </a:ln>
              <a:solidFill>
                <a:schemeClr val="tx1"/>
              </a:solidFill>
              <a:effectLst/>
              <a:uLnTx/>
              <a:uFillTx/>
              <a:latin typeface="標楷體" pitchFamily="65" charset="-120"/>
              <a:ea typeface="標楷體" pitchFamily="65" charset="-12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zh-TW" sz="2400" b="0" i="0" u="sng" strike="noStrike" kern="1200" cap="none" spc="0" normalizeH="0" baseline="0" noProof="0" smtClean="0">
                <a:ln>
                  <a:noFill/>
                </a:ln>
                <a:solidFill>
                  <a:schemeClr val="tx1"/>
                </a:solidFill>
                <a:effectLst/>
                <a:uLnTx/>
                <a:uFillTx/>
                <a:latin typeface="標楷體" pitchFamily="65" charset="-120"/>
                <a:ea typeface="標楷體" pitchFamily="65" charset="-120"/>
              </a:rPr>
              <a:t>5.</a:t>
            </a:r>
            <a:r>
              <a:rPr kumimoji="0" lang="zh-TW" altLang="zh-TW" sz="2400" b="0" i="0" u="sng" strike="noStrike" kern="1200" cap="none" spc="0" normalizeH="0" baseline="0" noProof="0" smtClean="0">
                <a:ln>
                  <a:noFill/>
                </a:ln>
                <a:solidFill>
                  <a:schemeClr val="tx1"/>
                </a:solidFill>
                <a:effectLst/>
                <a:uLnTx/>
                <a:uFillTx/>
                <a:latin typeface="標楷體" pitchFamily="65" charset="-120"/>
                <a:ea typeface="標楷體" pitchFamily="65" charset="-120"/>
              </a:rPr>
              <a:t>政府基金營運績效</a:t>
            </a:r>
            <a:endParaRPr kumimoji="0" lang="zh-TW" altLang="en-US" sz="2400" b="0" i="0" u="none" strike="noStrike" kern="1200" cap="none" spc="0" normalizeH="0" baseline="0" noProof="0" dirty="0">
              <a:ln>
                <a:noFill/>
              </a:ln>
              <a:solidFill>
                <a:schemeClr val="tx1"/>
              </a:solidFill>
              <a:effectLst/>
              <a:uLnTx/>
              <a:uFillTx/>
              <a:latin typeface="標楷體" pitchFamily="65" charset="-120"/>
              <a:ea typeface="標楷體" pitchFamily="65" charset="-120"/>
            </a:endParaRPr>
          </a:p>
        </p:txBody>
      </p:sp>
    </p:spTree>
    <p:extLst>
      <p:ext uri="{BB962C8B-B14F-4D97-AF65-F5344CB8AC3E}">
        <p14:creationId xmlns:p14="http://schemas.microsoft.com/office/powerpoint/2010/main" val="41863779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55576" y="260648"/>
            <a:ext cx="8003232" cy="868958"/>
          </a:xfrm>
        </p:spPr>
        <p:style>
          <a:lnRef idx="1">
            <a:schemeClr val="accent2"/>
          </a:lnRef>
          <a:fillRef idx="2">
            <a:schemeClr val="accent2"/>
          </a:fillRef>
          <a:effectRef idx="1">
            <a:schemeClr val="accent2"/>
          </a:effectRef>
          <a:fontRef idx="minor">
            <a:schemeClr val="dk1"/>
          </a:fontRef>
        </p:style>
        <p:txBody>
          <a:bodyPr>
            <a:normAutofit/>
          </a:bodyPr>
          <a:lstStyle/>
          <a:p>
            <a:r>
              <a:rPr lang="en-US" altLang="zh-TW" sz="3600" dirty="0" smtClean="0">
                <a:latin typeface="標楷體" pitchFamily="65" charset="-120"/>
                <a:ea typeface="標楷體" pitchFamily="65" charset="-120"/>
              </a:rPr>
              <a:t>2013</a:t>
            </a:r>
            <a:r>
              <a:rPr lang="zh-TW" altLang="en-US" sz="3600" dirty="0" smtClean="0">
                <a:latin typeface="標楷體" pitchFamily="65" charset="-120"/>
                <a:ea typeface="標楷體" pitchFamily="65" charset="-120"/>
              </a:rPr>
              <a:t>規劃改革方向</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勞保</a:t>
            </a:r>
            <a:endParaRPr lang="zh-TW" altLang="en-US" sz="3600" dirty="0">
              <a:latin typeface="標楷體" pitchFamily="65" charset="-120"/>
              <a:ea typeface="標楷體" pitchFamily="65" charset="-120"/>
            </a:endParaRPr>
          </a:p>
        </p:txBody>
      </p:sp>
      <p:graphicFrame>
        <p:nvGraphicFramePr>
          <p:cNvPr id="5" name="內容版面配置區 4"/>
          <p:cNvGraphicFramePr>
            <a:graphicFrameLocks noGrp="1"/>
          </p:cNvGraphicFramePr>
          <p:nvPr>
            <p:ph idx="1"/>
          </p:nvPr>
        </p:nvGraphicFramePr>
        <p:xfrm>
          <a:off x="357158" y="1214422"/>
          <a:ext cx="8501122" cy="5510345"/>
        </p:xfrm>
        <a:graphic>
          <a:graphicData uri="http://schemas.openxmlformats.org/drawingml/2006/table">
            <a:tbl>
              <a:tblPr/>
              <a:tblGrid>
                <a:gridCol w="1262663"/>
                <a:gridCol w="3315255"/>
                <a:gridCol w="3923204"/>
              </a:tblGrid>
              <a:tr h="151805">
                <a:tc>
                  <a:txBody>
                    <a:bodyPr/>
                    <a:lstStyle/>
                    <a:p>
                      <a:pPr>
                        <a:spcAft>
                          <a:spcPts val="0"/>
                        </a:spcAft>
                      </a:pPr>
                      <a:r>
                        <a:rPr lang="zh-TW" sz="1400" kern="100" dirty="0">
                          <a:latin typeface="Calibri"/>
                          <a:ea typeface="標楷體"/>
                          <a:cs typeface="Times New Roman"/>
                        </a:rPr>
                        <a:t>項目</a:t>
                      </a:r>
                      <a:endParaRPr lang="zh-TW" sz="1400" kern="100" dirty="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400" kern="100">
                          <a:latin typeface="Calibri"/>
                          <a:ea typeface="標楷體"/>
                          <a:cs typeface="Times New Roman"/>
                        </a:rPr>
                        <a:t>現行制度</a:t>
                      </a:r>
                      <a:endParaRPr lang="zh-TW" sz="1400" kern="10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400" kern="100">
                          <a:latin typeface="Calibri"/>
                          <a:ea typeface="標楷體"/>
                          <a:cs typeface="Times New Roman"/>
                        </a:rPr>
                        <a:t>調整方式</a:t>
                      </a:r>
                      <a:endParaRPr lang="zh-TW" sz="1400" kern="10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14447">
                <a:tc>
                  <a:txBody>
                    <a:bodyPr/>
                    <a:lstStyle/>
                    <a:p>
                      <a:pPr>
                        <a:spcAft>
                          <a:spcPts val="0"/>
                        </a:spcAft>
                      </a:pPr>
                      <a:r>
                        <a:rPr lang="zh-TW" sz="1400" kern="100" dirty="0">
                          <a:latin typeface="Calibri"/>
                          <a:ea typeface="標楷體"/>
                          <a:cs typeface="Times New Roman"/>
                        </a:rPr>
                        <a:t>繳費公式</a:t>
                      </a:r>
                      <a:endParaRPr lang="zh-TW" sz="1400" kern="100" dirty="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400" kern="100" dirty="0">
                          <a:latin typeface="Calibri"/>
                          <a:ea typeface="標楷體"/>
                          <a:cs typeface="Times New Roman"/>
                        </a:rPr>
                        <a:t>•投保薪資</a:t>
                      </a:r>
                      <a:r>
                        <a:rPr lang="en-US" sz="1400" kern="100" dirty="0">
                          <a:latin typeface="Calibri"/>
                          <a:ea typeface="標楷體"/>
                          <a:cs typeface="Times New Roman"/>
                        </a:rPr>
                        <a:t>X</a:t>
                      </a:r>
                      <a:r>
                        <a:rPr lang="zh-TW" sz="1400" kern="100" dirty="0">
                          <a:latin typeface="Calibri"/>
                          <a:ea typeface="標楷體"/>
                          <a:cs typeface="Times New Roman"/>
                        </a:rPr>
                        <a:t>費率</a:t>
                      </a:r>
                      <a:r>
                        <a:rPr lang="en-US" sz="1400" kern="100" dirty="0">
                          <a:latin typeface="Calibri"/>
                          <a:ea typeface="標楷體"/>
                          <a:cs typeface="Times New Roman"/>
                        </a:rPr>
                        <a:t>X</a:t>
                      </a:r>
                      <a:r>
                        <a:rPr lang="zh-TW" sz="1400" kern="100" dirty="0">
                          <a:latin typeface="Calibri"/>
                          <a:ea typeface="標楷體"/>
                          <a:cs typeface="Times New Roman"/>
                        </a:rPr>
                        <a:t>分擔比</a:t>
                      </a:r>
                      <a:endParaRPr lang="zh-TW" sz="1400" kern="100" dirty="0">
                        <a:latin typeface="Calibri"/>
                        <a:ea typeface="新細明體"/>
                        <a:cs typeface="Times New Roman"/>
                      </a:endParaRPr>
                    </a:p>
                    <a:p>
                      <a:pPr>
                        <a:spcAft>
                          <a:spcPts val="0"/>
                        </a:spcAft>
                      </a:pPr>
                      <a:r>
                        <a:rPr lang="zh-TW" sz="1400" kern="100" dirty="0">
                          <a:latin typeface="Calibri"/>
                          <a:ea typeface="標楷體"/>
                          <a:cs typeface="Times New Roman"/>
                        </a:rPr>
                        <a:t>•分擔比</a:t>
                      </a:r>
                      <a:endParaRPr lang="zh-TW" sz="1400" kern="100" dirty="0">
                        <a:latin typeface="Calibri"/>
                        <a:ea typeface="新細明體"/>
                        <a:cs typeface="Times New Roman"/>
                      </a:endParaRPr>
                    </a:p>
                    <a:p>
                      <a:pPr>
                        <a:spcAft>
                          <a:spcPts val="0"/>
                        </a:spcAft>
                      </a:pPr>
                      <a:r>
                        <a:rPr lang="en-US" sz="1400" kern="100" dirty="0">
                          <a:latin typeface="標楷體"/>
                          <a:ea typeface="新細明體"/>
                          <a:cs typeface="Times New Roman"/>
                        </a:rPr>
                        <a:t> 1. </a:t>
                      </a:r>
                      <a:r>
                        <a:rPr lang="zh-TW" sz="1400" kern="100" dirty="0">
                          <a:latin typeface="Calibri"/>
                          <a:ea typeface="標楷體"/>
                          <a:cs typeface="Times New Roman"/>
                        </a:rPr>
                        <a:t>產業勞工分擔比</a:t>
                      </a:r>
                      <a:endParaRPr lang="zh-TW" sz="1400" kern="100" dirty="0">
                        <a:latin typeface="Calibri"/>
                        <a:ea typeface="新細明體"/>
                        <a:cs typeface="Times New Roman"/>
                      </a:endParaRPr>
                    </a:p>
                    <a:p>
                      <a:pPr>
                        <a:spcAft>
                          <a:spcPts val="0"/>
                        </a:spcAft>
                      </a:pPr>
                      <a:r>
                        <a:rPr lang="en-US" sz="1400" kern="100" dirty="0">
                          <a:latin typeface="標楷體"/>
                          <a:ea typeface="新細明體"/>
                          <a:cs typeface="Times New Roman"/>
                        </a:rPr>
                        <a:t> </a:t>
                      </a:r>
                      <a:r>
                        <a:rPr lang="zh-TW" sz="1400" kern="100" dirty="0">
                          <a:latin typeface="Calibri"/>
                          <a:ea typeface="標楷體"/>
                          <a:cs typeface="Times New Roman"/>
                        </a:rPr>
                        <a:t>雇主：勞工：政府</a:t>
                      </a:r>
                      <a:r>
                        <a:rPr lang="en-US" sz="1400" kern="100" dirty="0">
                          <a:latin typeface="Calibri"/>
                          <a:ea typeface="標楷體"/>
                          <a:cs typeface="Times New Roman"/>
                        </a:rPr>
                        <a:t>=7</a:t>
                      </a:r>
                      <a:r>
                        <a:rPr lang="zh-TW" sz="1400" kern="100" dirty="0">
                          <a:latin typeface="Calibri"/>
                          <a:ea typeface="標楷體"/>
                          <a:cs typeface="Times New Roman"/>
                        </a:rPr>
                        <a:t>：</a:t>
                      </a:r>
                      <a:r>
                        <a:rPr lang="en-US" sz="1400" kern="100" dirty="0">
                          <a:latin typeface="Calibri"/>
                          <a:ea typeface="標楷體"/>
                          <a:cs typeface="Times New Roman"/>
                        </a:rPr>
                        <a:t>2</a:t>
                      </a:r>
                      <a:r>
                        <a:rPr lang="zh-TW" sz="1400" kern="100" dirty="0">
                          <a:latin typeface="Calibri"/>
                          <a:ea typeface="標楷體"/>
                          <a:cs typeface="Times New Roman"/>
                        </a:rPr>
                        <a:t>：</a:t>
                      </a:r>
                      <a:r>
                        <a:rPr lang="en-US" sz="1400" kern="100" dirty="0">
                          <a:latin typeface="Calibri"/>
                          <a:ea typeface="標楷體"/>
                          <a:cs typeface="Times New Roman"/>
                        </a:rPr>
                        <a:t>1</a:t>
                      </a:r>
                      <a:endParaRPr lang="zh-TW" sz="1400" kern="100" dirty="0">
                        <a:latin typeface="Calibri"/>
                        <a:ea typeface="新細明體"/>
                        <a:cs typeface="Times New Roman"/>
                      </a:endParaRPr>
                    </a:p>
                    <a:p>
                      <a:pPr>
                        <a:spcAft>
                          <a:spcPts val="0"/>
                        </a:spcAft>
                      </a:pPr>
                      <a:r>
                        <a:rPr lang="en-US" sz="1400" kern="100" dirty="0">
                          <a:latin typeface="標楷體"/>
                          <a:ea typeface="新細明體"/>
                          <a:cs typeface="Times New Roman"/>
                        </a:rPr>
                        <a:t> 2. </a:t>
                      </a:r>
                      <a:r>
                        <a:rPr lang="zh-TW" sz="1400" kern="100" dirty="0">
                          <a:latin typeface="Calibri"/>
                          <a:ea typeface="標楷體"/>
                          <a:cs typeface="Times New Roman"/>
                        </a:rPr>
                        <a:t>職業勞工分擔比</a:t>
                      </a:r>
                      <a:endParaRPr lang="zh-TW" sz="1400" kern="100" dirty="0">
                        <a:latin typeface="Calibri"/>
                        <a:ea typeface="新細明體"/>
                        <a:cs typeface="Times New Roman"/>
                      </a:endParaRPr>
                    </a:p>
                    <a:p>
                      <a:pPr>
                        <a:spcAft>
                          <a:spcPts val="0"/>
                        </a:spcAft>
                      </a:pPr>
                      <a:r>
                        <a:rPr lang="en-US" sz="1400" kern="100" dirty="0">
                          <a:latin typeface="標楷體"/>
                          <a:ea typeface="新細明體"/>
                          <a:cs typeface="Times New Roman"/>
                        </a:rPr>
                        <a:t> </a:t>
                      </a:r>
                      <a:r>
                        <a:rPr lang="zh-TW" sz="1400" kern="100" dirty="0">
                          <a:latin typeface="Calibri"/>
                          <a:ea typeface="標楷體"/>
                          <a:cs typeface="Times New Roman"/>
                        </a:rPr>
                        <a:t>勞工：政府</a:t>
                      </a:r>
                      <a:r>
                        <a:rPr lang="en-US" sz="1400" kern="100" dirty="0">
                          <a:latin typeface="Calibri"/>
                          <a:ea typeface="標楷體"/>
                          <a:cs typeface="Times New Roman"/>
                        </a:rPr>
                        <a:t>=6</a:t>
                      </a:r>
                      <a:r>
                        <a:rPr lang="zh-TW" sz="1400" kern="100" dirty="0">
                          <a:latin typeface="Calibri"/>
                          <a:ea typeface="標楷體"/>
                          <a:cs typeface="Times New Roman"/>
                        </a:rPr>
                        <a:t>：</a:t>
                      </a:r>
                      <a:r>
                        <a:rPr lang="en-US" sz="1400" kern="100" dirty="0">
                          <a:latin typeface="Calibri"/>
                          <a:ea typeface="標楷體"/>
                          <a:cs typeface="Times New Roman"/>
                        </a:rPr>
                        <a:t>4</a:t>
                      </a:r>
                      <a:endParaRPr lang="zh-TW" sz="1400" kern="100" dirty="0">
                        <a:latin typeface="Calibri"/>
                        <a:ea typeface="新細明體"/>
                        <a:cs typeface="Times New Roman"/>
                      </a:endParaRPr>
                    </a:p>
                    <a:p>
                      <a:pPr>
                        <a:spcAft>
                          <a:spcPts val="0"/>
                        </a:spcAft>
                      </a:pPr>
                      <a:r>
                        <a:rPr lang="en-US" sz="1400" kern="100" dirty="0">
                          <a:latin typeface="標楷體"/>
                          <a:ea typeface="新細明體"/>
                          <a:cs typeface="Times New Roman"/>
                        </a:rPr>
                        <a:t> 3. </a:t>
                      </a:r>
                      <a:r>
                        <a:rPr lang="zh-TW" sz="1400" kern="100" dirty="0">
                          <a:latin typeface="Calibri"/>
                          <a:ea typeface="標楷體"/>
                          <a:cs typeface="Times New Roman"/>
                        </a:rPr>
                        <a:t>漁業勞工分擔比</a:t>
                      </a:r>
                      <a:endParaRPr lang="zh-TW" sz="1400" kern="100" dirty="0">
                        <a:latin typeface="Calibri"/>
                        <a:ea typeface="新細明體"/>
                        <a:cs typeface="Times New Roman"/>
                      </a:endParaRPr>
                    </a:p>
                    <a:p>
                      <a:pPr>
                        <a:spcAft>
                          <a:spcPts val="0"/>
                        </a:spcAft>
                      </a:pPr>
                      <a:r>
                        <a:rPr lang="en-US" sz="1400" kern="100" dirty="0">
                          <a:latin typeface="標楷體"/>
                          <a:ea typeface="新細明體"/>
                          <a:cs typeface="Times New Roman"/>
                        </a:rPr>
                        <a:t> </a:t>
                      </a:r>
                      <a:r>
                        <a:rPr lang="zh-TW" sz="1400" kern="100" dirty="0">
                          <a:latin typeface="Calibri"/>
                          <a:ea typeface="標楷體"/>
                          <a:cs typeface="Times New Roman"/>
                        </a:rPr>
                        <a:t>勞工：政府</a:t>
                      </a:r>
                      <a:r>
                        <a:rPr lang="en-US" sz="1400" kern="100" dirty="0">
                          <a:latin typeface="Calibri"/>
                          <a:ea typeface="標楷體"/>
                          <a:cs typeface="Times New Roman"/>
                        </a:rPr>
                        <a:t>=2</a:t>
                      </a:r>
                      <a:r>
                        <a:rPr lang="zh-TW" sz="1400" kern="100" dirty="0">
                          <a:latin typeface="Calibri"/>
                          <a:ea typeface="標楷體"/>
                          <a:cs typeface="Times New Roman"/>
                        </a:rPr>
                        <a:t>：</a:t>
                      </a:r>
                      <a:r>
                        <a:rPr lang="en-US" sz="1400" kern="100" dirty="0">
                          <a:latin typeface="Calibri"/>
                          <a:ea typeface="標楷體"/>
                          <a:cs typeface="Times New Roman"/>
                        </a:rPr>
                        <a:t>8</a:t>
                      </a:r>
                      <a:endParaRPr lang="zh-TW" sz="1400" kern="100" dirty="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400" kern="100" dirty="0">
                          <a:latin typeface="Calibri"/>
                          <a:ea typeface="標楷體"/>
                          <a:cs typeface="Times New Roman"/>
                        </a:rPr>
                        <a:t>維持不變</a:t>
                      </a:r>
                      <a:endParaRPr lang="zh-TW" sz="1400" kern="100" dirty="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5418">
                <a:tc>
                  <a:txBody>
                    <a:bodyPr/>
                    <a:lstStyle/>
                    <a:p>
                      <a:pPr>
                        <a:spcAft>
                          <a:spcPts val="0"/>
                        </a:spcAft>
                      </a:pPr>
                      <a:r>
                        <a:rPr lang="zh-TW" sz="1400" kern="100">
                          <a:latin typeface="Calibri"/>
                          <a:ea typeface="標楷體"/>
                          <a:cs typeface="Times New Roman"/>
                        </a:rPr>
                        <a:t>平均月投保薪資計算標準</a:t>
                      </a:r>
                      <a:endParaRPr lang="zh-TW" sz="1400" kern="10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400" kern="100" dirty="0">
                          <a:latin typeface="Calibri"/>
                          <a:ea typeface="標楷體"/>
                          <a:cs typeface="Times New Roman"/>
                        </a:rPr>
                        <a:t>加保期間最高</a:t>
                      </a:r>
                      <a:r>
                        <a:rPr lang="en-US" sz="1400" kern="100" dirty="0">
                          <a:latin typeface="Calibri"/>
                          <a:ea typeface="標楷體"/>
                          <a:cs typeface="Times New Roman"/>
                        </a:rPr>
                        <a:t>60</a:t>
                      </a:r>
                      <a:r>
                        <a:rPr lang="zh-TW" sz="1400" kern="100" dirty="0">
                          <a:latin typeface="Calibri"/>
                          <a:ea typeface="標楷體"/>
                          <a:cs typeface="Times New Roman"/>
                        </a:rPr>
                        <a:t>個月平均計算</a:t>
                      </a:r>
                      <a:endParaRPr lang="zh-TW" sz="1400" kern="100" dirty="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400" kern="100">
                          <a:latin typeface="Calibri"/>
                          <a:ea typeface="標楷體"/>
                          <a:cs typeface="Times New Roman"/>
                        </a:rPr>
                        <a:t>循序漸進，自修正施行的次年起，每年增加</a:t>
                      </a:r>
                      <a:r>
                        <a:rPr lang="en-US" sz="1400" kern="100">
                          <a:latin typeface="Calibri"/>
                          <a:ea typeface="標楷體"/>
                          <a:cs typeface="Times New Roman"/>
                        </a:rPr>
                        <a:t>12</a:t>
                      </a:r>
                      <a:r>
                        <a:rPr lang="zh-TW" sz="1400" kern="100">
                          <a:latin typeface="Calibri"/>
                          <a:ea typeface="標楷體"/>
                          <a:cs typeface="Times New Roman"/>
                        </a:rPr>
                        <a:t>個月至加保期間最高</a:t>
                      </a:r>
                      <a:r>
                        <a:rPr lang="en-US" sz="1400" kern="100">
                          <a:latin typeface="Calibri"/>
                          <a:ea typeface="標楷體"/>
                          <a:cs typeface="Times New Roman"/>
                        </a:rPr>
                        <a:t>144</a:t>
                      </a:r>
                      <a:r>
                        <a:rPr lang="zh-TW" sz="1400" kern="100">
                          <a:latin typeface="Calibri"/>
                          <a:ea typeface="標楷體"/>
                          <a:cs typeface="Times New Roman"/>
                        </a:rPr>
                        <a:t>個月</a:t>
                      </a:r>
                      <a:r>
                        <a:rPr lang="en-US" sz="1400" kern="100">
                          <a:latin typeface="Calibri"/>
                          <a:ea typeface="標楷體"/>
                          <a:cs typeface="Times New Roman"/>
                        </a:rPr>
                        <a:t>(12</a:t>
                      </a:r>
                      <a:r>
                        <a:rPr lang="zh-TW" sz="1400" kern="100">
                          <a:latin typeface="Calibri"/>
                          <a:ea typeface="標楷體"/>
                          <a:cs typeface="Times New Roman"/>
                        </a:rPr>
                        <a:t>年</a:t>
                      </a:r>
                      <a:r>
                        <a:rPr lang="en-US" sz="1400" kern="100">
                          <a:latin typeface="Calibri"/>
                          <a:ea typeface="標楷體"/>
                          <a:cs typeface="Times New Roman"/>
                        </a:rPr>
                        <a:t>)</a:t>
                      </a:r>
                      <a:r>
                        <a:rPr lang="zh-TW" sz="1400" kern="100">
                          <a:latin typeface="Calibri"/>
                          <a:ea typeface="標楷體"/>
                          <a:cs typeface="Times New Roman"/>
                        </a:rPr>
                        <a:t>平均計算</a:t>
                      </a:r>
                      <a:endParaRPr lang="zh-TW" sz="1400" kern="10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0835">
                <a:tc>
                  <a:txBody>
                    <a:bodyPr/>
                    <a:lstStyle/>
                    <a:p>
                      <a:pPr>
                        <a:spcAft>
                          <a:spcPts val="0"/>
                        </a:spcAft>
                      </a:pPr>
                      <a:r>
                        <a:rPr lang="zh-TW" sz="1400" kern="100">
                          <a:latin typeface="Calibri"/>
                          <a:ea typeface="標楷體"/>
                          <a:cs typeface="Times New Roman"/>
                        </a:rPr>
                        <a:t>保險費率</a:t>
                      </a:r>
                      <a:endParaRPr lang="zh-TW" sz="1400" kern="100">
                        <a:latin typeface="Calibri"/>
                        <a:ea typeface="新細明體"/>
                        <a:cs typeface="Times New Roman"/>
                      </a:endParaRPr>
                    </a:p>
                    <a:p>
                      <a:pPr>
                        <a:spcAft>
                          <a:spcPts val="0"/>
                        </a:spcAft>
                      </a:pPr>
                      <a:r>
                        <a:rPr lang="en-US" sz="1400" kern="100">
                          <a:latin typeface="標楷體"/>
                          <a:ea typeface="新細明體"/>
                          <a:cs typeface="Times New Roman"/>
                        </a:rPr>
                        <a:t>(</a:t>
                      </a:r>
                      <a:r>
                        <a:rPr lang="zh-TW" sz="1400" kern="100">
                          <a:latin typeface="Calibri"/>
                          <a:ea typeface="標楷體"/>
                          <a:cs typeface="Times New Roman"/>
                        </a:rPr>
                        <a:t>不含就保費率</a:t>
                      </a:r>
                      <a:r>
                        <a:rPr lang="en-US" sz="1400" kern="100">
                          <a:latin typeface="Calibri"/>
                          <a:ea typeface="標楷體"/>
                          <a:cs typeface="Times New Roman"/>
                        </a:rPr>
                        <a:t>1%)</a:t>
                      </a:r>
                      <a:endParaRPr lang="zh-TW" sz="1400" kern="10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kern="100" dirty="0">
                          <a:latin typeface="標楷體"/>
                          <a:ea typeface="新細明體"/>
                          <a:cs typeface="Times New Roman"/>
                        </a:rPr>
                        <a:t>98</a:t>
                      </a:r>
                      <a:r>
                        <a:rPr lang="zh-TW" sz="1400" kern="100" dirty="0">
                          <a:latin typeface="Calibri"/>
                          <a:ea typeface="標楷體"/>
                          <a:cs typeface="Times New Roman"/>
                        </a:rPr>
                        <a:t>年開辦後，前兩年</a:t>
                      </a:r>
                      <a:r>
                        <a:rPr lang="en-US" sz="1400" kern="100" dirty="0">
                          <a:latin typeface="Calibri"/>
                          <a:ea typeface="標楷體"/>
                          <a:cs typeface="Times New Roman"/>
                        </a:rPr>
                        <a:t>6.5%</a:t>
                      </a:r>
                      <a:r>
                        <a:rPr lang="zh-TW" sz="1400" kern="100" dirty="0">
                          <a:latin typeface="Calibri"/>
                          <a:ea typeface="標楷體"/>
                          <a:cs typeface="Times New Roman"/>
                        </a:rPr>
                        <a:t>，第</a:t>
                      </a:r>
                      <a:r>
                        <a:rPr lang="en-US" sz="1400" kern="100" dirty="0">
                          <a:latin typeface="Calibri"/>
                          <a:ea typeface="標楷體"/>
                          <a:cs typeface="Times New Roman"/>
                        </a:rPr>
                        <a:t>3</a:t>
                      </a:r>
                      <a:r>
                        <a:rPr lang="zh-TW" sz="1400" kern="100" dirty="0">
                          <a:latin typeface="Calibri"/>
                          <a:ea typeface="標楷體"/>
                          <a:cs typeface="Times New Roman"/>
                        </a:rPr>
                        <a:t>年起每年調高</a:t>
                      </a:r>
                      <a:r>
                        <a:rPr lang="en-US" sz="1400" kern="100" dirty="0">
                          <a:latin typeface="Calibri"/>
                          <a:ea typeface="標楷體"/>
                          <a:cs typeface="Times New Roman"/>
                        </a:rPr>
                        <a:t>0.5%</a:t>
                      </a:r>
                      <a:r>
                        <a:rPr lang="zh-TW" sz="1400" kern="100" dirty="0">
                          <a:latin typeface="Calibri"/>
                          <a:ea typeface="標楷體"/>
                          <a:cs typeface="Times New Roman"/>
                        </a:rPr>
                        <a:t>至</a:t>
                      </a:r>
                      <a:r>
                        <a:rPr lang="en-US" sz="1400" kern="100" dirty="0">
                          <a:latin typeface="Calibri"/>
                          <a:ea typeface="標楷體"/>
                          <a:cs typeface="Times New Roman"/>
                        </a:rPr>
                        <a:t>104</a:t>
                      </a:r>
                      <a:r>
                        <a:rPr lang="zh-TW" sz="1400" kern="100" dirty="0">
                          <a:latin typeface="Calibri"/>
                          <a:ea typeface="標楷體"/>
                          <a:cs typeface="Times New Roman"/>
                        </a:rPr>
                        <a:t>年為</a:t>
                      </a:r>
                      <a:r>
                        <a:rPr lang="en-US" sz="1400" kern="100" dirty="0">
                          <a:latin typeface="Calibri"/>
                          <a:ea typeface="標楷體"/>
                          <a:cs typeface="Times New Roman"/>
                        </a:rPr>
                        <a:t>9%</a:t>
                      </a:r>
                      <a:r>
                        <a:rPr lang="zh-TW" sz="1400" kern="100" dirty="0">
                          <a:latin typeface="Calibri"/>
                          <a:ea typeface="標楷體"/>
                          <a:cs typeface="Times New Roman"/>
                        </a:rPr>
                        <a:t>，其後每兩年調高</a:t>
                      </a:r>
                      <a:r>
                        <a:rPr lang="en-US" sz="1400" kern="100" dirty="0">
                          <a:latin typeface="Calibri"/>
                          <a:ea typeface="標楷體"/>
                          <a:cs typeface="Times New Roman"/>
                        </a:rPr>
                        <a:t>0.5%</a:t>
                      </a:r>
                      <a:r>
                        <a:rPr lang="zh-TW" sz="1400" kern="100" dirty="0">
                          <a:latin typeface="Calibri"/>
                          <a:ea typeface="標楷體"/>
                          <a:cs typeface="Times New Roman"/>
                        </a:rPr>
                        <a:t>至</a:t>
                      </a:r>
                      <a:r>
                        <a:rPr lang="en-US" sz="1400" kern="100" dirty="0">
                          <a:latin typeface="Calibri"/>
                          <a:ea typeface="標楷體"/>
                          <a:cs typeface="Times New Roman"/>
                        </a:rPr>
                        <a:t>116</a:t>
                      </a:r>
                      <a:r>
                        <a:rPr lang="zh-TW" sz="1400" kern="100" dirty="0">
                          <a:latin typeface="Calibri"/>
                          <a:ea typeface="標楷體"/>
                          <a:cs typeface="Times New Roman"/>
                        </a:rPr>
                        <a:t>年達上限</a:t>
                      </a:r>
                      <a:r>
                        <a:rPr lang="en-US" sz="1400" kern="100" dirty="0">
                          <a:latin typeface="Calibri"/>
                          <a:ea typeface="標楷體"/>
                          <a:cs typeface="Times New Roman"/>
                        </a:rPr>
                        <a:t>12</a:t>
                      </a:r>
                      <a:r>
                        <a:rPr lang="en-US" sz="1400" kern="100" dirty="0" smtClean="0">
                          <a:latin typeface="Calibri"/>
                          <a:ea typeface="標楷體"/>
                          <a:cs typeface="Times New Roman"/>
                        </a:rPr>
                        <a:t>%</a:t>
                      </a:r>
                      <a:endParaRPr lang="zh-TW" sz="1400" kern="100" dirty="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400" kern="100">
                          <a:latin typeface="Calibri"/>
                          <a:ea typeface="標楷體"/>
                          <a:cs typeface="Times New Roman"/>
                        </a:rPr>
                        <a:t>依現行費率調整機制於</a:t>
                      </a:r>
                      <a:r>
                        <a:rPr lang="en-US" sz="1400" kern="100">
                          <a:latin typeface="Calibri"/>
                          <a:ea typeface="標楷體"/>
                          <a:cs typeface="Times New Roman"/>
                        </a:rPr>
                        <a:t>104</a:t>
                      </a:r>
                      <a:r>
                        <a:rPr lang="zh-TW" sz="1400" kern="100">
                          <a:latin typeface="Calibri"/>
                          <a:ea typeface="標楷體"/>
                          <a:cs typeface="Times New Roman"/>
                        </a:rPr>
                        <a:t>年為</a:t>
                      </a:r>
                      <a:r>
                        <a:rPr lang="en-US" sz="1400" kern="100">
                          <a:latin typeface="Calibri"/>
                          <a:ea typeface="標楷體"/>
                          <a:cs typeface="Times New Roman"/>
                        </a:rPr>
                        <a:t>9%</a:t>
                      </a:r>
                      <a:r>
                        <a:rPr lang="zh-TW" sz="1400" kern="100">
                          <a:latin typeface="Calibri"/>
                          <a:ea typeface="標楷體"/>
                          <a:cs typeface="Times New Roman"/>
                        </a:rPr>
                        <a:t>，其後每年調整</a:t>
                      </a:r>
                      <a:r>
                        <a:rPr lang="en-US" sz="1400" kern="100">
                          <a:latin typeface="Calibri"/>
                          <a:ea typeface="標楷體"/>
                          <a:cs typeface="Times New Roman"/>
                        </a:rPr>
                        <a:t>0.5%</a:t>
                      </a:r>
                      <a:r>
                        <a:rPr lang="zh-TW" sz="1400" kern="100">
                          <a:latin typeface="Calibri"/>
                          <a:ea typeface="標楷體"/>
                          <a:cs typeface="Times New Roman"/>
                        </a:rPr>
                        <a:t>至</a:t>
                      </a:r>
                      <a:r>
                        <a:rPr lang="en-US" sz="1400" kern="100">
                          <a:latin typeface="Calibri"/>
                          <a:ea typeface="標楷體"/>
                          <a:cs typeface="Times New Roman"/>
                        </a:rPr>
                        <a:t>110</a:t>
                      </a:r>
                      <a:r>
                        <a:rPr lang="zh-TW" sz="1400" kern="100">
                          <a:latin typeface="Calibri"/>
                          <a:ea typeface="標楷體"/>
                          <a:cs typeface="Times New Roman"/>
                        </a:rPr>
                        <a:t>年達</a:t>
                      </a:r>
                      <a:r>
                        <a:rPr lang="en-US" sz="1400" kern="100">
                          <a:latin typeface="Calibri"/>
                          <a:ea typeface="標楷體"/>
                          <a:cs typeface="Times New Roman"/>
                        </a:rPr>
                        <a:t>12%</a:t>
                      </a:r>
                      <a:r>
                        <a:rPr lang="zh-TW" sz="1400" kern="100">
                          <a:latin typeface="Calibri"/>
                          <a:ea typeface="標楷體"/>
                          <a:cs typeface="Times New Roman"/>
                        </a:rPr>
                        <a:t>時，設有評估機制，如精算未來</a:t>
                      </a:r>
                      <a:r>
                        <a:rPr lang="en-US" sz="1400" kern="100">
                          <a:latin typeface="Calibri"/>
                          <a:ea typeface="標楷體"/>
                          <a:cs typeface="Times New Roman"/>
                        </a:rPr>
                        <a:t>20</a:t>
                      </a:r>
                      <a:r>
                        <a:rPr lang="zh-TW" sz="1400" kern="100">
                          <a:latin typeface="Calibri"/>
                          <a:ea typeface="標楷體"/>
                          <a:cs typeface="Times New Roman"/>
                        </a:rPr>
                        <a:t>年保險基金餘額不足以支應保險給付，其後每年繼續調高</a:t>
                      </a:r>
                      <a:r>
                        <a:rPr lang="en-US" sz="1400" kern="100">
                          <a:latin typeface="Calibri"/>
                          <a:ea typeface="標楷體"/>
                          <a:cs typeface="Times New Roman"/>
                        </a:rPr>
                        <a:t>0.5%</a:t>
                      </a:r>
                      <a:r>
                        <a:rPr lang="zh-TW" sz="1400" kern="100">
                          <a:latin typeface="Calibri"/>
                          <a:ea typeface="標楷體"/>
                          <a:cs typeface="Times New Roman"/>
                        </a:rPr>
                        <a:t>，但不逾</a:t>
                      </a:r>
                      <a:r>
                        <a:rPr lang="en-US" sz="1400" kern="100">
                          <a:latin typeface="Calibri"/>
                          <a:ea typeface="標楷體"/>
                          <a:cs typeface="Times New Roman"/>
                        </a:rPr>
                        <a:t>18.5%</a:t>
                      </a:r>
                      <a:endParaRPr lang="zh-TW" sz="1400" kern="10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7223">
                <a:tc>
                  <a:txBody>
                    <a:bodyPr/>
                    <a:lstStyle/>
                    <a:p>
                      <a:pPr>
                        <a:spcAft>
                          <a:spcPts val="0"/>
                        </a:spcAft>
                      </a:pPr>
                      <a:r>
                        <a:rPr lang="zh-TW" sz="1400" kern="100">
                          <a:latin typeface="Calibri"/>
                          <a:ea typeface="標楷體"/>
                          <a:cs typeface="Times New Roman"/>
                        </a:rPr>
                        <a:t>請領條件</a:t>
                      </a:r>
                      <a:endParaRPr lang="zh-TW" sz="1400" kern="10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kern="100">
                          <a:latin typeface="標楷體"/>
                          <a:ea typeface="新細明體"/>
                          <a:cs typeface="Times New Roman"/>
                        </a:rPr>
                        <a:t>1. </a:t>
                      </a:r>
                      <a:r>
                        <a:rPr lang="zh-TW" sz="1400" kern="100">
                          <a:latin typeface="Calibri"/>
                          <a:ea typeface="標楷體"/>
                          <a:cs typeface="Times New Roman"/>
                        </a:rPr>
                        <a:t>年滿</a:t>
                      </a:r>
                      <a:r>
                        <a:rPr lang="en-US" sz="1400" kern="100">
                          <a:latin typeface="Calibri"/>
                          <a:ea typeface="標楷體"/>
                          <a:cs typeface="Times New Roman"/>
                        </a:rPr>
                        <a:t>60</a:t>
                      </a:r>
                      <a:r>
                        <a:rPr lang="zh-TW" sz="1400" kern="100">
                          <a:latin typeface="Calibri"/>
                          <a:ea typeface="標楷體"/>
                          <a:cs typeface="Times New Roman"/>
                        </a:rPr>
                        <a:t>歲、年資合計滿</a:t>
                      </a:r>
                      <a:r>
                        <a:rPr lang="en-US" sz="1400" kern="100">
                          <a:latin typeface="Calibri"/>
                          <a:ea typeface="標楷體"/>
                          <a:cs typeface="Times New Roman"/>
                        </a:rPr>
                        <a:t>15</a:t>
                      </a:r>
                      <a:r>
                        <a:rPr lang="zh-TW" sz="1400" kern="100">
                          <a:latin typeface="Calibri"/>
                          <a:ea typeface="標楷體"/>
                          <a:cs typeface="Times New Roman"/>
                        </a:rPr>
                        <a:t>年</a:t>
                      </a:r>
                      <a:endParaRPr lang="zh-TW" sz="1400" kern="100">
                        <a:latin typeface="Calibri"/>
                        <a:ea typeface="新細明體"/>
                        <a:cs typeface="Times New Roman"/>
                      </a:endParaRPr>
                    </a:p>
                    <a:p>
                      <a:pPr>
                        <a:spcAft>
                          <a:spcPts val="0"/>
                        </a:spcAft>
                      </a:pPr>
                      <a:r>
                        <a:rPr lang="en-US" sz="1400" kern="100">
                          <a:latin typeface="標楷體"/>
                          <a:ea typeface="新細明體"/>
                          <a:cs typeface="Times New Roman"/>
                        </a:rPr>
                        <a:t>2. </a:t>
                      </a:r>
                      <a:r>
                        <a:rPr lang="zh-TW" sz="1400" kern="100">
                          <a:latin typeface="Calibri"/>
                          <a:ea typeface="標楷體"/>
                          <a:cs typeface="Times New Roman"/>
                        </a:rPr>
                        <a:t>年齡採逐步調整機制至</a:t>
                      </a:r>
                      <a:endParaRPr lang="zh-TW" sz="1400" kern="100">
                        <a:latin typeface="Calibri"/>
                        <a:ea typeface="新細明體"/>
                        <a:cs typeface="Times New Roman"/>
                      </a:endParaRPr>
                    </a:p>
                    <a:p>
                      <a:pPr>
                        <a:spcAft>
                          <a:spcPts val="0"/>
                        </a:spcAft>
                      </a:pPr>
                      <a:r>
                        <a:rPr lang="en-US" sz="1400" kern="100">
                          <a:latin typeface="標楷體"/>
                          <a:ea typeface="新細明體"/>
                          <a:cs typeface="Times New Roman"/>
                        </a:rPr>
                        <a:t> 65</a:t>
                      </a:r>
                      <a:r>
                        <a:rPr lang="zh-TW" sz="1400" kern="100">
                          <a:latin typeface="Calibri"/>
                          <a:ea typeface="標楷體"/>
                          <a:cs typeface="Times New Roman"/>
                        </a:rPr>
                        <a:t>歲為限</a:t>
                      </a:r>
                      <a:r>
                        <a:rPr lang="en-US" sz="1400" kern="100">
                          <a:latin typeface="Calibri"/>
                          <a:ea typeface="標楷體"/>
                          <a:cs typeface="Times New Roman"/>
                        </a:rPr>
                        <a:t>(</a:t>
                      </a:r>
                      <a:r>
                        <a:rPr lang="zh-TW" sz="1400" kern="100">
                          <a:latin typeface="Calibri"/>
                          <a:ea typeface="標楷體"/>
                          <a:cs typeface="Times New Roman"/>
                        </a:rPr>
                        <a:t>民國</a:t>
                      </a:r>
                      <a:r>
                        <a:rPr lang="en-US" sz="1400" kern="100">
                          <a:latin typeface="Calibri"/>
                          <a:ea typeface="標楷體"/>
                          <a:cs typeface="Times New Roman"/>
                        </a:rPr>
                        <a:t>115</a:t>
                      </a:r>
                      <a:r>
                        <a:rPr lang="zh-TW" sz="1400" kern="100">
                          <a:latin typeface="Calibri"/>
                          <a:ea typeface="標楷體"/>
                          <a:cs typeface="Times New Roman"/>
                        </a:rPr>
                        <a:t>年</a:t>
                      </a:r>
                      <a:r>
                        <a:rPr lang="en-US" sz="1400" kern="100">
                          <a:latin typeface="Calibri"/>
                          <a:ea typeface="標楷體"/>
                          <a:cs typeface="Times New Roman"/>
                        </a:rPr>
                        <a:t>)</a:t>
                      </a:r>
                      <a:endParaRPr lang="zh-TW" sz="1400" kern="10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400" kern="100">
                          <a:latin typeface="Calibri"/>
                          <a:ea typeface="標楷體"/>
                          <a:cs typeface="Times New Roman"/>
                        </a:rPr>
                        <a:t>請領年齡及年資維持不變</a:t>
                      </a:r>
                      <a:endParaRPr lang="zh-TW" sz="1400" kern="10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7223">
                <a:tc>
                  <a:txBody>
                    <a:bodyPr/>
                    <a:lstStyle/>
                    <a:p>
                      <a:pPr>
                        <a:spcAft>
                          <a:spcPts val="0"/>
                        </a:spcAft>
                      </a:pPr>
                      <a:r>
                        <a:rPr lang="zh-TW" sz="1400" kern="100">
                          <a:latin typeface="Calibri"/>
                          <a:ea typeface="標楷體"/>
                          <a:cs typeface="Times New Roman"/>
                        </a:rPr>
                        <a:t>年資給付率</a:t>
                      </a:r>
                      <a:endParaRPr lang="zh-TW" sz="1400" kern="10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400" kern="100" dirty="0">
                          <a:latin typeface="Calibri"/>
                          <a:ea typeface="標楷體"/>
                          <a:cs typeface="Times New Roman"/>
                        </a:rPr>
                        <a:t>以平均月投保薪資</a:t>
                      </a:r>
                      <a:r>
                        <a:rPr lang="en-US" sz="1400" kern="100" dirty="0">
                          <a:latin typeface="Calibri"/>
                          <a:ea typeface="標楷體"/>
                          <a:cs typeface="Times New Roman"/>
                        </a:rPr>
                        <a:t>1.55%</a:t>
                      </a:r>
                      <a:r>
                        <a:rPr lang="zh-TW" sz="1400" kern="100" dirty="0">
                          <a:latin typeface="Calibri"/>
                          <a:ea typeface="標楷體"/>
                          <a:cs typeface="Times New Roman"/>
                        </a:rPr>
                        <a:t>計</a:t>
                      </a:r>
                      <a:endParaRPr lang="zh-TW" sz="1400" kern="100" dirty="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400" kern="100">
                          <a:latin typeface="Calibri"/>
                          <a:ea typeface="標楷體"/>
                          <a:cs typeface="Times New Roman"/>
                        </a:rPr>
                        <a:t>平均月投保薪資</a:t>
                      </a:r>
                      <a:r>
                        <a:rPr lang="en-US" sz="1400" kern="100">
                          <a:latin typeface="Calibri"/>
                          <a:ea typeface="標楷體"/>
                          <a:cs typeface="Times New Roman"/>
                        </a:rPr>
                        <a:t>3</a:t>
                      </a:r>
                      <a:r>
                        <a:rPr lang="zh-TW" sz="1400" kern="100">
                          <a:latin typeface="Calibri"/>
                          <a:ea typeface="標楷體"/>
                          <a:cs typeface="Times New Roman"/>
                        </a:rPr>
                        <a:t>萬元以下者以</a:t>
                      </a:r>
                      <a:r>
                        <a:rPr lang="en-US" sz="1400" kern="100">
                          <a:latin typeface="Calibri"/>
                          <a:ea typeface="標楷體"/>
                          <a:cs typeface="Times New Roman"/>
                        </a:rPr>
                        <a:t>1.55%</a:t>
                      </a:r>
                      <a:r>
                        <a:rPr lang="zh-TW" sz="1400" kern="100">
                          <a:latin typeface="Calibri"/>
                          <a:ea typeface="標楷體"/>
                          <a:cs typeface="Times New Roman"/>
                        </a:rPr>
                        <a:t>計；超過</a:t>
                      </a:r>
                      <a:r>
                        <a:rPr lang="en-US" sz="1400" kern="100">
                          <a:latin typeface="Calibri"/>
                          <a:ea typeface="標楷體"/>
                          <a:cs typeface="Times New Roman"/>
                        </a:rPr>
                        <a:t>3</a:t>
                      </a:r>
                      <a:r>
                        <a:rPr lang="zh-TW" sz="1400" kern="100">
                          <a:latin typeface="Calibri"/>
                          <a:ea typeface="標楷體"/>
                          <a:cs typeface="Times New Roman"/>
                        </a:rPr>
                        <a:t>萬元者，其中</a:t>
                      </a:r>
                      <a:r>
                        <a:rPr lang="en-US" sz="1400" kern="100">
                          <a:latin typeface="Calibri"/>
                          <a:ea typeface="標楷體"/>
                          <a:cs typeface="Times New Roman"/>
                        </a:rPr>
                        <a:t>3</a:t>
                      </a:r>
                      <a:r>
                        <a:rPr lang="zh-TW" sz="1400" kern="100">
                          <a:latin typeface="Calibri"/>
                          <a:ea typeface="標楷體"/>
                          <a:cs typeface="Times New Roman"/>
                        </a:rPr>
                        <a:t>萬元部分以</a:t>
                      </a:r>
                      <a:r>
                        <a:rPr lang="en-US" sz="1400" kern="100">
                          <a:latin typeface="Calibri"/>
                          <a:ea typeface="標楷體"/>
                          <a:cs typeface="Times New Roman"/>
                        </a:rPr>
                        <a:t>1.55%</a:t>
                      </a:r>
                      <a:r>
                        <a:rPr lang="zh-TW" sz="1400" kern="100">
                          <a:latin typeface="Calibri"/>
                          <a:ea typeface="標楷體"/>
                          <a:cs typeface="Times New Roman"/>
                        </a:rPr>
                        <a:t>計，超出部分以</a:t>
                      </a:r>
                      <a:r>
                        <a:rPr lang="en-US" sz="1400" kern="100">
                          <a:latin typeface="Calibri"/>
                          <a:ea typeface="標楷體"/>
                          <a:cs typeface="Times New Roman"/>
                        </a:rPr>
                        <a:t>1.3%</a:t>
                      </a:r>
                      <a:r>
                        <a:rPr lang="zh-TW" sz="1400" kern="100">
                          <a:latin typeface="Calibri"/>
                          <a:ea typeface="標楷體"/>
                          <a:cs typeface="Times New Roman"/>
                        </a:rPr>
                        <a:t>計</a:t>
                      </a:r>
                      <a:endParaRPr lang="zh-TW" sz="1400" kern="10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7223">
                <a:tc>
                  <a:txBody>
                    <a:bodyPr/>
                    <a:lstStyle/>
                    <a:p>
                      <a:pPr>
                        <a:spcAft>
                          <a:spcPts val="0"/>
                        </a:spcAft>
                      </a:pPr>
                      <a:r>
                        <a:rPr lang="zh-TW" sz="1400" kern="100">
                          <a:latin typeface="Calibri"/>
                          <a:ea typeface="標楷體"/>
                          <a:cs typeface="Times New Roman"/>
                        </a:rPr>
                        <a:t>政府支付責任</a:t>
                      </a:r>
                      <a:endParaRPr lang="zh-TW" sz="1400" kern="10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TW" sz="1400" kern="100" dirty="0" smtClean="0">
                          <a:solidFill>
                            <a:srgbClr val="FF0000"/>
                          </a:solidFill>
                          <a:latin typeface="Calibri"/>
                          <a:ea typeface="標楷體"/>
                          <a:cs typeface="Times New Roman"/>
                        </a:rPr>
                        <a:t>69</a:t>
                      </a:r>
                      <a:r>
                        <a:rPr lang="zh-TW" altLang="en-US" sz="1400" kern="100" dirty="0" smtClean="0">
                          <a:solidFill>
                            <a:srgbClr val="FF0000"/>
                          </a:solidFill>
                          <a:latin typeface="Calibri"/>
                          <a:ea typeface="標楷體"/>
                          <a:cs typeface="Times New Roman"/>
                        </a:rPr>
                        <a:t>條：勞工保險如有虧損，在中央勞工保險局未成立前（</a:t>
                      </a:r>
                      <a:r>
                        <a:rPr lang="en-US" altLang="zh-TW" sz="1400" kern="100" dirty="0" smtClean="0">
                          <a:solidFill>
                            <a:srgbClr val="FF0000"/>
                          </a:solidFill>
                          <a:latin typeface="Calibri"/>
                          <a:ea typeface="標楷體"/>
                          <a:cs typeface="Times New Roman"/>
                        </a:rPr>
                        <a:t>85</a:t>
                      </a:r>
                      <a:r>
                        <a:rPr lang="zh-TW" altLang="en-US" sz="1400" kern="100" dirty="0" smtClean="0">
                          <a:solidFill>
                            <a:srgbClr val="FF0000"/>
                          </a:solidFill>
                          <a:latin typeface="Calibri"/>
                          <a:ea typeface="標楷體"/>
                          <a:cs typeface="Times New Roman"/>
                        </a:rPr>
                        <a:t>年），應由中央主管機關審核撥補。（</a:t>
                      </a:r>
                      <a:r>
                        <a:rPr lang="en-US" altLang="zh-TW" sz="1400" kern="100" dirty="0" smtClean="0">
                          <a:solidFill>
                            <a:srgbClr val="FF0000"/>
                          </a:solidFill>
                          <a:latin typeface="Calibri"/>
                          <a:ea typeface="標楷體"/>
                          <a:cs typeface="Times New Roman"/>
                        </a:rPr>
                        <a:t>97</a:t>
                      </a:r>
                      <a:r>
                        <a:rPr lang="zh-TW" altLang="en-US" sz="1400" kern="100" dirty="0" smtClean="0">
                          <a:solidFill>
                            <a:srgbClr val="FF0000"/>
                          </a:solidFill>
                          <a:latin typeface="Calibri"/>
                          <a:ea typeface="標楷體"/>
                          <a:cs typeface="Times New Roman"/>
                        </a:rPr>
                        <a:t>年修法未修正）</a:t>
                      </a:r>
                      <a:endParaRPr lang="zh-TW" sz="1400" kern="100" dirty="0">
                        <a:solidFill>
                          <a:srgbClr val="FF0000"/>
                        </a:solidFill>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kern="100">
                          <a:latin typeface="標楷體"/>
                          <a:ea typeface="新細明體"/>
                          <a:cs typeface="Times New Roman"/>
                        </a:rPr>
                        <a:t>1. </a:t>
                      </a:r>
                      <a:r>
                        <a:rPr lang="zh-TW" sz="1400" kern="100">
                          <a:latin typeface="Calibri"/>
                          <a:ea typeface="標楷體"/>
                          <a:cs typeface="Times New Roman"/>
                        </a:rPr>
                        <a:t>政府負最後支付責任入法</a:t>
                      </a:r>
                      <a:endParaRPr lang="zh-TW" sz="1400" kern="100">
                        <a:latin typeface="Calibri"/>
                        <a:ea typeface="新細明體"/>
                        <a:cs typeface="Times New Roman"/>
                      </a:endParaRPr>
                    </a:p>
                    <a:p>
                      <a:pPr>
                        <a:spcAft>
                          <a:spcPts val="0"/>
                        </a:spcAft>
                      </a:pPr>
                      <a:r>
                        <a:rPr lang="en-US" sz="1400" kern="100">
                          <a:latin typeface="標楷體"/>
                          <a:ea typeface="新細明體"/>
                          <a:cs typeface="Times New Roman"/>
                        </a:rPr>
                        <a:t>2. </a:t>
                      </a:r>
                      <a:r>
                        <a:rPr lang="zh-TW" sz="1400" kern="100">
                          <a:latin typeface="Calibri"/>
                          <a:ea typeface="標楷體"/>
                          <a:cs typeface="Times New Roman"/>
                        </a:rPr>
                        <a:t>明定於施行後</a:t>
                      </a:r>
                      <a:r>
                        <a:rPr lang="en-US" sz="1400" kern="100">
                          <a:latin typeface="Calibri"/>
                          <a:ea typeface="標楷體"/>
                          <a:cs typeface="Times New Roman"/>
                        </a:rPr>
                        <a:t>6</a:t>
                      </a:r>
                      <a:r>
                        <a:rPr lang="zh-TW" sz="1400" kern="100">
                          <a:latin typeface="Calibri"/>
                          <a:ea typeface="標楷體"/>
                          <a:cs typeface="Times New Roman"/>
                        </a:rPr>
                        <a:t>個月內由中 央主管機關擬訂撥補計畫， 報請行政院核定後實施</a:t>
                      </a:r>
                      <a:endParaRPr lang="zh-TW" sz="1400" kern="10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612">
                <a:tc>
                  <a:txBody>
                    <a:bodyPr/>
                    <a:lstStyle/>
                    <a:p>
                      <a:pPr>
                        <a:spcAft>
                          <a:spcPts val="0"/>
                        </a:spcAft>
                      </a:pPr>
                      <a:r>
                        <a:rPr lang="zh-TW" sz="1400" kern="100">
                          <a:latin typeface="Calibri"/>
                          <a:ea typeface="標楷體"/>
                          <a:cs typeface="Times New Roman"/>
                        </a:rPr>
                        <a:t>基金</a:t>
                      </a:r>
                      <a:endParaRPr lang="zh-TW" sz="1400" kern="10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400" kern="100" dirty="0">
                          <a:latin typeface="Calibri"/>
                          <a:ea typeface="標楷體"/>
                          <a:cs typeface="Times New Roman"/>
                        </a:rPr>
                        <a:t>運用績效</a:t>
                      </a:r>
                      <a:r>
                        <a:rPr lang="en-US" sz="1400" kern="100" dirty="0">
                          <a:latin typeface="Calibri"/>
                          <a:ea typeface="標楷體"/>
                          <a:cs typeface="Times New Roman"/>
                        </a:rPr>
                        <a:t> 101</a:t>
                      </a:r>
                      <a:r>
                        <a:rPr lang="zh-TW" sz="1400" kern="100" dirty="0">
                          <a:latin typeface="Calibri"/>
                          <a:ea typeface="標楷體"/>
                          <a:cs typeface="Times New Roman"/>
                        </a:rPr>
                        <a:t>年精算報告假設為</a:t>
                      </a:r>
                      <a:r>
                        <a:rPr lang="en-US" sz="1400" kern="100" dirty="0">
                          <a:latin typeface="Calibri"/>
                          <a:ea typeface="標楷體"/>
                          <a:cs typeface="Times New Roman"/>
                        </a:rPr>
                        <a:t>3% </a:t>
                      </a:r>
                      <a:endParaRPr lang="zh-TW" sz="1400" kern="100" dirty="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1400" kern="100" dirty="0">
                          <a:latin typeface="Calibri"/>
                          <a:ea typeface="標楷體"/>
                          <a:cs typeface="Times New Roman"/>
                        </a:rPr>
                        <a:t>提高至</a:t>
                      </a:r>
                      <a:r>
                        <a:rPr lang="en-US" sz="1400" kern="100" dirty="0">
                          <a:latin typeface="Calibri"/>
                          <a:ea typeface="標楷體"/>
                          <a:cs typeface="Times New Roman"/>
                        </a:rPr>
                        <a:t>4%</a:t>
                      </a:r>
                      <a:r>
                        <a:rPr lang="zh-TW" sz="1400" kern="100" dirty="0">
                          <a:latin typeface="Calibri"/>
                          <a:ea typeface="標楷體"/>
                          <a:cs typeface="Times New Roman"/>
                        </a:rPr>
                        <a:t>以上</a:t>
                      </a:r>
                      <a:endParaRPr lang="zh-TW" sz="1400" kern="100" dirty="0">
                        <a:latin typeface="Calibri"/>
                        <a:ea typeface="新細明體"/>
                        <a:cs typeface="Times New Roman"/>
                      </a:endParaRPr>
                    </a:p>
                  </a:txBody>
                  <a:tcPr marL="53039" marR="530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投影片編號版面配置區 3"/>
          <p:cNvSpPr>
            <a:spLocks noGrp="1"/>
          </p:cNvSpPr>
          <p:nvPr>
            <p:ph type="sldNum" sz="quarter" idx="12"/>
          </p:nvPr>
        </p:nvSpPr>
        <p:spPr/>
        <p:txBody>
          <a:bodyPr/>
          <a:lstStyle/>
          <a:p>
            <a:fld id="{BD340BC9-0ECA-4BCF-865B-32919D5BDC92}" type="slidenum">
              <a:rPr lang="zh-TW" altLang="en-US" smtClean="0"/>
              <a:pPr/>
              <a:t>9</a:t>
            </a:fld>
            <a:endParaRPr lang="zh-TW"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2098</Words>
  <Application>Microsoft Office PowerPoint</Application>
  <PresentationFormat>如螢幕大小 (4:3)</PresentationFormat>
  <Paragraphs>283</Paragraphs>
  <Slides>15</Slides>
  <Notes>0</Notes>
  <HiddenSlides>0</HiddenSlides>
  <MMClips>0</MMClips>
  <ScaleCrop>false</ScaleCrop>
  <HeadingPairs>
    <vt:vector size="6" baseType="variant">
      <vt:variant>
        <vt:lpstr>使用字型</vt:lpstr>
      </vt:variant>
      <vt:variant>
        <vt:i4>11</vt:i4>
      </vt:variant>
      <vt:variant>
        <vt:lpstr>佈景主題</vt:lpstr>
      </vt:variant>
      <vt:variant>
        <vt:i4>1</vt:i4>
      </vt:variant>
      <vt:variant>
        <vt:lpstr>投影片標題</vt:lpstr>
      </vt:variant>
      <vt:variant>
        <vt:i4>15</vt:i4>
      </vt:variant>
    </vt:vector>
  </HeadingPairs>
  <TitlesOfParts>
    <vt:vector size="27" baseType="lpstr">
      <vt:lpstr>DFKaiShu-SB-Estd-BF</vt:lpstr>
      <vt:lpstr>Meiryo</vt:lpstr>
      <vt:lpstr>SimSun</vt:lpstr>
      <vt:lpstr>華康楷書體W5</vt:lpstr>
      <vt:lpstr>新細明體</vt:lpstr>
      <vt:lpstr>標楷體</vt:lpstr>
      <vt:lpstr>Arial</vt:lpstr>
      <vt:lpstr>Calibri</vt:lpstr>
      <vt:lpstr>Times New Roman</vt:lpstr>
      <vt:lpstr>Wingdings</vt:lpstr>
      <vt:lpstr>Wingdings 2</vt:lpstr>
      <vt:lpstr>Office 佈景主題</vt:lpstr>
      <vt:lpstr>我國年金制度的未來</vt:lpstr>
      <vt:lpstr>我國退休制度</vt:lpstr>
      <vt:lpstr>PowerPoint 簡報</vt:lpstr>
      <vt:lpstr>PowerPoint 簡報</vt:lpstr>
      <vt:lpstr>PowerPoint 簡報</vt:lpstr>
      <vt:lpstr>PowerPoint 簡報</vt:lpstr>
      <vt:lpstr>PowerPoint 簡報</vt:lpstr>
      <vt:lpstr>2013 行政院年金改革 （階段性措施）</vt:lpstr>
      <vt:lpstr>2013規劃改革方向-勞保</vt:lpstr>
      <vt:lpstr>2013規劃改革方向-公保</vt:lpstr>
      <vt:lpstr>PowerPoint 簡報</vt:lpstr>
      <vt:lpstr>短期措施需斟酌之處</vt:lpstr>
      <vt:lpstr>長期改革策略：採三層年金制 （ 薛承泰） </vt:lpstr>
      <vt:lpstr>2005年世界銀行提出五層保障架構</vt:lpstr>
      <vt:lpstr>資料來源</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user</dc:creator>
  <cp:lastModifiedBy>user</cp:lastModifiedBy>
  <cp:revision>12</cp:revision>
  <dcterms:created xsi:type="dcterms:W3CDTF">2016-06-15T07:15:00Z</dcterms:created>
  <dcterms:modified xsi:type="dcterms:W3CDTF">2016-06-20T06:57:02Z</dcterms:modified>
</cp:coreProperties>
</file>