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9"/>
  </p:notesMasterIdLst>
  <p:sldIdLst>
    <p:sldId id="263" r:id="rId2"/>
    <p:sldId id="265" r:id="rId3"/>
    <p:sldId id="267" r:id="rId4"/>
    <p:sldId id="259" r:id="rId5"/>
    <p:sldId id="258" r:id="rId6"/>
    <p:sldId id="257" r:id="rId7"/>
    <p:sldId id="268" r:id="rId8"/>
  </p:sldIdLst>
  <p:sldSz cx="9144000" cy="6858000" type="screen4x3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96EDD514-0857-48A1-B276-81617CDE98E7}" type="datetimeFigureOut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AF3A806-9806-4515-A9DA-AF4BE010DE0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58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圖</a:t>
            </a:r>
            <a:r>
              <a:rPr lang="en-US" altLang="zh-TW" dirty="0" smtClean="0"/>
              <a:t>168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A806-9806-4515-A9DA-AF4BE010DE0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1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A806-9806-4515-A9DA-AF4BE010DE0A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855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3A806-9806-4515-A9DA-AF4BE010DE0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85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E77F3-F987-42B9-965B-A110465E0F10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39AB-EEA2-419D-8E07-E1BB8296140E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CBF-093C-4B2D-BDB6-F454AAD30CF6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220E-E1B7-4426-816A-AA1067E15646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4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83BB-BAB8-4995-86EA-FD57CAD83C8C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4495801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6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2999-1A6E-4332-9396-47B79FF3EEF6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2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61B-C084-4C09-9DF7-61396813AF17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9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37EE9-06A6-41B7-848E-BEB6E8644C2D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9D304-6AA0-4AF0-B4BF-D95085A172A7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1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2438401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9448A-E29D-469A-91BF-9F72804C276F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48824-CC05-40AE-94CE-5210D3628586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9" y="6356351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A36D02-DD5D-4C58-8CD6-3D3108642966}" type="datetime1">
              <a:rPr lang="zh-TW" altLang="en-US" smtClean="0"/>
              <a:t>2016/6/20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6356351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1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B031A2-D1CB-48E0-B61E-8DA62DB47BC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Oval 6"/>
          <p:cNvSpPr/>
          <p:nvPr/>
        </p:nvSpPr>
        <p:spPr>
          <a:xfrm>
            <a:off x="8457761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20280"/>
          </a:xfrm>
        </p:spPr>
        <p:txBody>
          <a:bodyPr anchor="ctr" anchorCtr="0"/>
          <a:lstStyle/>
          <a:p>
            <a:pPr>
              <a:lnSpc>
                <a:spcPts val="8000"/>
              </a:lnSpc>
            </a:pPr>
            <a:r>
              <a:rPr lang="zh-TW" altLang="en-US" sz="4800" dirty="0">
                <a:solidFill>
                  <a:schemeClr val="accent5"/>
                </a:solidFill>
                <a:latin typeface="+mj-ea"/>
              </a:rPr>
              <a:t>往者</a:t>
            </a:r>
            <a:r>
              <a:rPr lang="zh-TW" altLang="en-US" sz="4800" b="1" dirty="0">
                <a:solidFill>
                  <a:schemeClr val="accent3"/>
                </a:solidFill>
                <a:latin typeface="+mj-ea"/>
              </a:rPr>
              <a:t>不</a:t>
            </a:r>
            <a:r>
              <a:rPr lang="zh-TW" altLang="en-US" sz="4800" dirty="0">
                <a:solidFill>
                  <a:schemeClr val="accent5"/>
                </a:solidFill>
                <a:latin typeface="+mj-ea"/>
              </a:rPr>
              <a:t>已矣</a:t>
            </a:r>
            <a:r>
              <a:rPr lang="en-US" altLang="zh-TW" sz="4800" dirty="0">
                <a:solidFill>
                  <a:schemeClr val="accent5"/>
                </a:solidFill>
                <a:latin typeface="+mj-ea"/>
              </a:rPr>
              <a:t/>
            </a:r>
            <a:br>
              <a:rPr lang="en-US" altLang="zh-TW" sz="4800" dirty="0">
                <a:solidFill>
                  <a:schemeClr val="accent5"/>
                </a:solidFill>
                <a:latin typeface="+mj-ea"/>
              </a:rPr>
            </a:br>
            <a:r>
              <a:rPr lang="zh-TW" altLang="en-US" sz="4800" dirty="0">
                <a:solidFill>
                  <a:schemeClr val="accent5"/>
                </a:solidFill>
                <a:latin typeface="+mj-ea"/>
              </a:rPr>
              <a:t>來者</a:t>
            </a:r>
            <a:r>
              <a:rPr lang="zh-TW" altLang="en-US" sz="4800" b="1" dirty="0">
                <a:solidFill>
                  <a:schemeClr val="accent3"/>
                </a:solidFill>
                <a:latin typeface="+mj-ea"/>
              </a:rPr>
              <a:t>應</a:t>
            </a:r>
            <a:r>
              <a:rPr lang="zh-TW" altLang="en-US" sz="4800" dirty="0">
                <a:solidFill>
                  <a:schemeClr val="accent5"/>
                </a:solidFill>
                <a:latin typeface="+mj-ea"/>
              </a:rPr>
              <a:t>可</a:t>
            </a:r>
            <a:r>
              <a:rPr lang="zh-TW" altLang="en-US" sz="4800" dirty="0" smtClean="0">
                <a:solidFill>
                  <a:schemeClr val="accent5"/>
                </a:solidFill>
                <a:latin typeface="+mj-ea"/>
              </a:rPr>
              <a:t>追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5211198"/>
            <a:ext cx="6400800" cy="961002"/>
          </a:xfrm>
        </p:spPr>
        <p:txBody>
          <a:bodyPr/>
          <a:lstStyle/>
          <a:p>
            <a:r>
              <a:rPr lang="zh-TW" altLang="en-US" dirty="0" smtClean="0"/>
              <a:t>沈富雄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713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3848" y="1340768"/>
            <a:ext cx="5565304" cy="2430270"/>
          </a:xfrm>
        </p:spPr>
        <p:txBody>
          <a:bodyPr anchor="ctr" anchorCtr="0"/>
          <a:lstStyle/>
          <a:p>
            <a:pPr algn="l">
              <a:lnSpc>
                <a:spcPts val="7500"/>
              </a:lnSpc>
            </a:pPr>
            <a:r>
              <a:rPr lang="zh-TW" altLang="en-US" sz="4800" dirty="0" smtClean="0"/>
              <a:t>世代不公*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業別不平</a:t>
            </a:r>
            <a:r>
              <a:rPr lang="en-US" altLang="zh-TW" sz="4800" dirty="0" smtClean="0"/>
              <a:t/>
            </a:r>
            <a:br>
              <a:rPr lang="en-US" altLang="zh-TW" sz="4800" dirty="0" smtClean="0"/>
            </a:br>
            <a:r>
              <a:rPr lang="zh-TW" altLang="en-US" sz="4800" dirty="0" smtClean="0"/>
              <a:t>財務不全*</a:t>
            </a:r>
            <a:endParaRPr lang="zh-TW" altLang="en-US" sz="4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91560" y="4733628"/>
            <a:ext cx="8160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（＊含人口結構之惡化）</a:t>
            </a:r>
            <a:endParaRPr lang="zh-TW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5467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69234" y="-448685"/>
            <a:ext cx="5061783" cy="820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84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395535" y="1988840"/>
            <a:ext cx="8424937" cy="143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zh-TW" altLang="en-US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支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最高五年平均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薪資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sym typeface="Wingdings 2"/>
              </a:rPr>
              <a:t></a:t>
            </a:r>
            <a:r>
              <a:rPr lang="zh-TW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投保年資</a:t>
            </a:r>
            <a:r>
              <a:rPr lang="en-US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sym typeface="Wingdings 2"/>
              </a:rPr>
              <a:t>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0.0155</a:t>
            </a:r>
            <a:endParaRPr lang="zh-TW" altLang="zh-TW" sz="3400" dirty="0">
              <a:solidFill>
                <a:schemeClr val="tx1">
                  <a:lumMod val="65000"/>
                  <a:lumOff val="3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5500"/>
              </a:lnSpc>
            </a:pPr>
            <a:r>
              <a:rPr lang="zh-TW" altLang="en-US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收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投保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薪資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sym typeface="Wingdings 2"/>
              </a:rPr>
              <a:t></a:t>
            </a:r>
            <a:r>
              <a:rPr lang="en-US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%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sym typeface="Wingdings 2"/>
              </a:rPr>
              <a:t></a:t>
            </a:r>
            <a:r>
              <a:rPr lang="zh-TW" altLang="zh-TW" sz="3400" dirty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0.2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0.1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＋</a:t>
            </a:r>
            <a:r>
              <a:rPr lang="en-US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0.7</a:t>
            </a:r>
            <a:r>
              <a:rPr lang="zh-TW" altLang="zh-TW" sz="3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34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勞保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收支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的基本結構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06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600930" y="1412776"/>
            <a:ext cx="7968885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4000" indent="-504000">
              <a:spcAft>
                <a:spcPts val="600"/>
              </a:spcAft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延後起支年齡，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85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制改為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制，年省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8.04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 marL="504000" indent="-504000"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調整退休金計算基準，由最高一年俸額改為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年平均俸額：年省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11.28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 marL="504000" indent="-504000"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提撥費率由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12%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調為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15%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，勞雇比由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35:65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改為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40:60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，退休金基數由本俸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 2"/>
              </a:rPr>
              <a:t>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2.0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改為本俸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 2"/>
              </a:rPr>
              <a:t>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1.7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：年省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7.4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 marL="504000" indent="-504000"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)18%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優惠存款改為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12%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：年省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28.64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 marL="504000" indent="-504000"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減月慰撫金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1/3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：年省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10.22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 marL="504000" indent="-504000"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刪年資補償金：年省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12.08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</a:p>
          <a:p>
            <a:pPr>
              <a:spcAft>
                <a:spcPts val="600"/>
              </a:spcAft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 </a:t>
            </a:r>
            <a:endParaRPr lang="zh-TW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spcAft>
                <a:spcPts val="600"/>
              </a:spcAft>
            </a:pP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六項改革年省共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77.66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年退撫支出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700.2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億。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77.66/700.2=11.1%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。實際效益：收支不足年度由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2019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年展延至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2023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年，計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年；用罄年度由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2030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年展延至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2036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年，計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0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70572" y="260648"/>
            <a:ext cx="8229600" cy="782706"/>
          </a:xfrm>
        </p:spPr>
        <p:txBody>
          <a:bodyPr/>
          <a:lstStyle/>
          <a:p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關中版」的主要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85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55160" cy="670908"/>
          </a:xfrm>
        </p:spPr>
        <p:txBody>
          <a:bodyPr>
            <a:noAutofit/>
          </a:bodyPr>
          <a:lstStyle/>
          <a:p>
            <a:r>
              <a:rPr lang="zh-TW" altLang="en-US" sz="3200" b="1" dirty="0" smtClean="0"/>
              <a:t>建</a:t>
            </a:r>
            <a:r>
              <a:rPr lang="zh-TW" altLang="zh-TW" sz="3200" b="1" dirty="0" smtClean="0"/>
              <a:t>議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447125" y="1268760"/>
            <a:ext cx="85893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457200">
              <a:lnSpc>
                <a:spcPts val="3000"/>
              </a:lnSpc>
              <a:spcAft>
                <a:spcPts val="600"/>
              </a:spcAft>
            </a:pP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統合十三種社會保險及退休金制度為一國一制，簡稱「全民年金」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000" dirty="0">
              <a:latin typeface="標楷體" pitchFamily="65" charset="-120"/>
              <a:ea typeface="標楷體" pitchFamily="65" charset="-120"/>
            </a:endParaRPr>
          </a:p>
          <a:p>
            <a:pPr marL="522000" indent="-522000">
              <a:lnSpc>
                <a:spcPts val="3000"/>
              </a:lnSpc>
              <a:spcAft>
                <a:spcPts val="600"/>
              </a:spcAft>
            </a:pP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「全民年金」依下列原則 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各業同一費率，建議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2%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(2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各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業同一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勞雇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負擔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比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，建議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35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65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(3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如採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「確定提撥」制（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DC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），應有上、下限修正，使之可口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 。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如採「確定給付」制（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DB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），應依精算費率實收保費，不可打折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000" dirty="0">
              <a:latin typeface="標楷體" pitchFamily="65" charset="-120"/>
              <a:ea typeface="標楷體" pitchFamily="65" charset="-120"/>
            </a:endParaRPr>
          </a:p>
          <a:p>
            <a:pPr marL="522000" indent="-522000">
              <a:lnSpc>
                <a:spcPts val="3000"/>
              </a:lnSpc>
              <a:spcAft>
                <a:spcPts val="600"/>
              </a:spcAft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、現制改革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達成共識後，應即修法廢止現制，現制納保人依改革方案結算餘額，併入新制。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306000" indent="-457200">
              <a:lnSpc>
                <a:spcPts val="3000"/>
              </a:lnSpc>
              <a:spcAft>
                <a:spcPts val="600"/>
              </a:spcAft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四、新、舊制青黃不接之給付缺口，每年由中央編列預算補足。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4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55160" cy="670908"/>
          </a:xfrm>
        </p:spPr>
        <p:txBody>
          <a:bodyPr>
            <a:noAutofit/>
          </a:bodyPr>
          <a:lstStyle/>
          <a:p>
            <a:r>
              <a:rPr lang="zh-TW" altLang="en-US" sz="3200" b="1" dirty="0" smtClean="0"/>
              <a:t>結論</a:t>
            </a:r>
            <a:endParaRPr lang="zh-TW" altLang="en-US" sz="320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2339752" y="1556792"/>
            <a:ext cx="5391080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457200">
              <a:lnSpc>
                <a:spcPts val="3500"/>
              </a:lnSpc>
              <a:spcAft>
                <a:spcPts val="600"/>
              </a:spcAft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有了一國一制的全民健保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06000" indent="-457200">
              <a:lnSpc>
                <a:spcPts val="3500"/>
              </a:lnSpc>
              <a:spcAft>
                <a:spcPts val="600"/>
              </a:spcAft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再來個一國一制的全民年金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06000" indent="-457200">
              <a:lnSpc>
                <a:spcPts val="3500"/>
              </a:lnSpc>
              <a:spcAft>
                <a:spcPts val="600"/>
              </a:spcAft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雖然不是正常國家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306000" indent="-457200">
              <a:lnSpc>
                <a:spcPts val="3500"/>
              </a:lnSpc>
              <a:spcAft>
                <a:spcPts val="600"/>
              </a:spcAft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卻是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舉世無雙的模範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國家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31A2-D1CB-48E0-B61E-8DA62DB47BC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934</TotalTime>
  <Words>249</Words>
  <Application>Microsoft Office PowerPoint</Application>
  <PresentationFormat>如螢幕大小 (4:3)</PresentationFormat>
  <Paragraphs>37</Paragraphs>
  <Slides>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標楷體</vt:lpstr>
      <vt:lpstr>Arial</vt:lpstr>
      <vt:lpstr>Calibri</vt:lpstr>
      <vt:lpstr>Century Gothic</vt:lpstr>
      <vt:lpstr>Courier New</vt:lpstr>
      <vt:lpstr>Palatino Linotype</vt:lpstr>
      <vt:lpstr>Wingdings 2</vt:lpstr>
      <vt:lpstr>高階主管</vt:lpstr>
      <vt:lpstr>往者不已矣 來者應可追</vt:lpstr>
      <vt:lpstr>世代不公* 業別不平 財務不全*</vt:lpstr>
      <vt:lpstr>PowerPoint 簡報</vt:lpstr>
      <vt:lpstr>勞保收支的基本結構</vt:lpstr>
      <vt:lpstr> 「關中版」的主要內容</vt:lpstr>
      <vt:lpstr>建議</vt:lpstr>
      <vt:lpstr>結論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600g1sff</dc:creator>
  <cp:lastModifiedBy>user</cp:lastModifiedBy>
  <cp:revision>64</cp:revision>
  <cp:lastPrinted>2016-06-13T05:00:27Z</cp:lastPrinted>
  <dcterms:created xsi:type="dcterms:W3CDTF">2016-03-22T08:37:04Z</dcterms:created>
  <dcterms:modified xsi:type="dcterms:W3CDTF">2016-06-20T07:00:44Z</dcterms:modified>
</cp:coreProperties>
</file>